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ggvB3145u/b7Wl4+FG7olkhRGQn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1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10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10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p11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14" name="Google Shape;214;p11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IE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p12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12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IE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p13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31" name="Google Shape;231;p13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IE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4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2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3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3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4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4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p5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5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IE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6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70" name="Google Shape;170;p6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IE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79" name="Google Shape;179;p7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IE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8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8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IE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9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97" name="Google Shape;197;p9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IE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1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6"/>
          <p:cNvSpPr/>
          <p:nvPr/>
        </p:nvSpPr>
        <p:spPr>
          <a:xfrm rot="10800000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569B9">
                  <a:alpha val="94901"/>
                </a:srgbClr>
              </a:gs>
              <a:gs pos="60000">
                <a:srgbClr val="0569B9">
                  <a:alpha val="94901"/>
                </a:srgbClr>
              </a:gs>
              <a:gs pos="99000">
                <a:srgbClr val="001E69">
                  <a:alpha val="94901"/>
                </a:srgbClr>
              </a:gs>
              <a:gs pos="100000">
                <a:srgbClr val="001E69">
                  <a:alpha val="94901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Google Shape;14;p16" descr="Trinity College Dublin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1085" y="458214"/>
            <a:ext cx="2612141" cy="70104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6"/>
          <p:cNvSpPr txBox="1">
            <a:spLocks noGrp="1"/>
          </p:cNvSpPr>
          <p:nvPr>
            <p:ph type="ctrTitle"/>
          </p:nvPr>
        </p:nvSpPr>
        <p:spPr>
          <a:xfrm>
            <a:off x="479425" y="2759301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363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Calibri"/>
              <a:buNone/>
              <a:defRPr sz="5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6"/>
          <p:cNvSpPr txBox="1">
            <a:spLocks noGrp="1"/>
          </p:cNvSpPr>
          <p:nvPr>
            <p:ph type="subTitle" idx="1"/>
          </p:nvPr>
        </p:nvSpPr>
        <p:spPr>
          <a:xfrm>
            <a:off x="479425" y="5747131"/>
            <a:ext cx="5616575" cy="766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A0CD"/>
              </a:buClr>
              <a:buSzPts val="2400"/>
              <a:buNone/>
              <a:defRPr>
                <a:solidFill>
                  <a:srgbClr val="88A0CD"/>
                </a:solidFill>
              </a:defRPr>
            </a:lvl3pPr>
            <a:lvl4pPr lvl="3" algn="ctr">
              <a:spcBef>
                <a:spcPts val="480"/>
              </a:spcBef>
              <a:spcAft>
                <a:spcPts val="0"/>
              </a:spcAft>
              <a:buClr>
                <a:srgbClr val="88A0CD"/>
              </a:buClr>
              <a:buSzPts val="2400"/>
              <a:buNone/>
              <a:defRPr>
                <a:solidFill>
                  <a:srgbClr val="88A0CD"/>
                </a:solidFill>
              </a:defRPr>
            </a:lvl4pPr>
            <a:lvl5pPr lvl="4" algn="ctr">
              <a:spcBef>
                <a:spcPts val="480"/>
              </a:spcBef>
              <a:spcAft>
                <a:spcPts val="0"/>
              </a:spcAft>
              <a:buClr>
                <a:srgbClr val="88A0CD"/>
              </a:buClr>
              <a:buSzPts val="2400"/>
              <a:buNone/>
              <a:defRPr>
                <a:solidFill>
                  <a:srgbClr val="88A0CD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mall Title Opt1">
  <p:cSld name="Small Title Opt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5"/>
          <p:cNvSpPr>
            <a:spLocks noGrp="1"/>
          </p:cNvSpPr>
          <p:nvPr>
            <p:ph type="pic" idx="2"/>
          </p:nvPr>
        </p:nvSpPr>
        <p:spPr>
          <a:xfrm>
            <a:off x="-1" y="0"/>
            <a:ext cx="12193200" cy="6857999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61" name="Google Shape;61;p25"/>
          <p:cNvSpPr txBox="1">
            <a:spLocks noGrp="1"/>
          </p:cNvSpPr>
          <p:nvPr>
            <p:ph type="title"/>
          </p:nvPr>
        </p:nvSpPr>
        <p:spPr>
          <a:xfrm>
            <a:off x="479425" y="411896"/>
            <a:ext cx="6711950" cy="1553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sz="3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5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/>
          </a:p>
        </p:txBody>
      </p:sp>
      <p:sp>
        <p:nvSpPr>
          <p:cNvPr id="63" name="Google Shape;63;p25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Opt2">
  <p:cSld name="Quote Opt2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6"/>
          <p:cNvSpPr txBox="1">
            <a:spLocks noGrp="1"/>
          </p:cNvSpPr>
          <p:nvPr>
            <p:ph type="body" idx="1"/>
          </p:nvPr>
        </p:nvSpPr>
        <p:spPr>
          <a:xfrm>
            <a:off x="2762250" y="2809876"/>
            <a:ext cx="7096125" cy="2114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569B9"/>
              </a:buClr>
              <a:buSzPts val="3000"/>
              <a:buNone/>
              <a:defRPr sz="3000">
                <a:solidFill>
                  <a:srgbClr val="0569B9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Image">
  <p:cSld name="Two Image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7"/>
          <p:cNvSpPr>
            <a:spLocks noGrp="1"/>
          </p:cNvSpPr>
          <p:nvPr>
            <p:ph type="pic" idx="2"/>
          </p:nvPr>
        </p:nvSpPr>
        <p:spPr>
          <a:xfrm>
            <a:off x="479424" y="457200"/>
            <a:ext cx="5367600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69" name="Google Shape;69;p27"/>
          <p:cNvSpPr txBox="1">
            <a:spLocks noGrp="1"/>
          </p:cNvSpPr>
          <p:nvPr>
            <p:ph type="body" idx="1"/>
          </p:nvPr>
        </p:nvSpPr>
        <p:spPr>
          <a:xfrm>
            <a:off x="479424" y="4038600"/>
            <a:ext cx="5376863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70" name="Google Shape;70;p27"/>
          <p:cNvCxnSpPr/>
          <p:nvPr/>
        </p:nvCxnSpPr>
        <p:spPr>
          <a:xfrm>
            <a:off x="6073698" y="457200"/>
            <a:ext cx="0" cy="4392000"/>
          </a:xfrm>
          <a:prstGeom prst="straightConnector1">
            <a:avLst/>
          </a:prstGeom>
          <a:noFill/>
          <a:ln w="9525" cap="flat" cmpd="sng">
            <a:solidFill>
              <a:srgbClr val="50555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" name="Google Shape;71;p27"/>
          <p:cNvSpPr>
            <a:spLocks noGrp="1"/>
          </p:cNvSpPr>
          <p:nvPr>
            <p:ph type="pic" idx="3"/>
          </p:nvPr>
        </p:nvSpPr>
        <p:spPr>
          <a:xfrm>
            <a:off x="6324614" y="457200"/>
            <a:ext cx="5367321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72" name="Google Shape;72;p27"/>
          <p:cNvSpPr txBox="1">
            <a:spLocks noGrp="1"/>
          </p:cNvSpPr>
          <p:nvPr>
            <p:ph type="body" idx="4"/>
          </p:nvPr>
        </p:nvSpPr>
        <p:spPr>
          <a:xfrm>
            <a:off x="6335712" y="4038600"/>
            <a:ext cx="5303838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74" name="Google Shape;74;p27"/>
          <p:cNvSpPr txBox="1"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Image">
  <p:cSld name="Three Image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8"/>
          <p:cNvSpPr>
            <a:spLocks noGrp="1"/>
          </p:cNvSpPr>
          <p:nvPr>
            <p:ph type="pic" idx="2"/>
          </p:nvPr>
        </p:nvSpPr>
        <p:spPr>
          <a:xfrm>
            <a:off x="479425" y="457200"/>
            <a:ext cx="3425825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77" name="Google Shape;77;p28"/>
          <p:cNvSpPr txBox="1">
            <a:spLocks noGrp="1"/>
          </p:cNvSpPr>
          <p:nvPr>
            <p:ph type="body" idx="1"/>
          </p:nvPr>
        </p:nvSpPr>
        <p:spPr>
          <a:xfrm>
            <a:off x="479425" y="4038600"/>
            <a:ext cx="3397250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78" name="Google Shape;78;p28"/>
          <p:cNvCxnSpPr/>
          <p:nvPr/>
        </p:nvCxnSpPr>
        <p:spPr>
          <a:xfrm>
            <a:off x="4143375" y="457200"/>
            <a:ext cx="0" cy="4320000"/>
          </a:xfrm>
          <a:prstGeom prst="straightConnector1">
            <a:avLst/>
          </a:prstGeom>
          <a:noFill/>
          <a:ln w="9525" cap="flat" cmpd="sng">
            <a:solidFill>
              <a:srgbClr val="50555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28"/>
          <p:cNvSpPr>
            <a:spLocks noGrp="1"/>
          </p:cNvSpPr>
          <p:nvPr>
            <p:ph type="pic" idx="3"/>
          </p:nvPr>
        </p:nvSpPr>
        <p:spPr>
          <a:xfrm>
            <a:off x="4375149" y="457200"/>
            <a:ext cx="3425825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80" name="Google Shape;80;p28"/>
          <p:cNvSpPr txBox="1">
            <a:spLocks noGrp="1"/>
          </p:cNvSpPr>
          <p:nvPr>
            <p:ph type="body" idx="4"/>
          </p:nvPr>
        </p:nvSpPr>
        <p:spPr>
          <a:xfrm>
            <a:off x="4375150" y="4038600"/>
            <a:ext cx="3397250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81" name="Google Shape;81;p28"/>
          <p:cNvCxnSpPr/>
          <p:nvPr/>
        </p:nvCxnSpPr>
        <p:spPr>
          <a:xfrm>
            <a:off x="8039099" y="457200"/>
            <a:ext cx="0" cy="4320000"/>
          </a:xfrm>
          <a:prstGeom prst="straightConnector1">
            <a:avLst/>
          </a:prstGeom>
          <a:noFill/>
          <a:ln w="9525" cap="flat" cmpd="sng">
            <a:solidFill>
              <a:srgbClr val="50555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" name="Google Shape;82;p28"/>
          <p:cNvSpPr>
            <a:spLocks noGrp="1"/>
          </p:cNvSpPr>
          <p:nvPr>
            <p:ph type="pic" idx="5"/>
          </p:nvPr>
        </p:nvSpPr>
        <p:spPr>
          <a:xfrm>
            <a:off x="8270874" y="457200"/>
            <a:ext cx="3425825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83" name="Google Shape;83;p28"/>
          <p:cNvSpPr txBox="1">
            <a:spLocks noGrp="1"/>
          </p:cNvSpPr>
          <p:nvPr>
            <p:ph type="body" idx="6"/>
          </p:nvPr>
        </p:nvSpPr>
        <p:spPr>
          <a:xfrm>
            <a:off x="8270874" y="4038600"/>
            <a:ext cx="3397250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28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85" name="Google Shape;85;p28"/>
          <p:cNvSpPr txBox="1"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Image">
  <p:cSld name="Four Image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9"/>
          <p:cNvSpPr>
            <a:spLocks noGrp="1"/>
          </p:cNvSpPr>
          <p:nvPr>
            <p:ph type="pic" idx="2"/>
          </p:nvPr>
        </p:nvSpPr>
        <p:spPr>
          <a:xfrm>
            <a:off x="479426" y="457200"/>
            <a:ext cx="2435224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88" name="Google Shape;88;p29"/>
          <p:cNvSpPr txBox="1">
            <a:spLocks noGrp="1"/>
          </p:cNvSpPr>
          <p:nvPr>
            <p:ph type="body" idx="1"/>
          </p:nvPr>
        </p:nvSpPr>
        <p:spPr>
          <a:xfrm>
            <a:off x="479426" y="4038600"/>
            <a:ext cx="2449514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89" name="Google Shape;89;p29"/>
          <p:cNvCxnSpPr/>
          <p:nvPr/>
        </p:nvCxnSpPr>
        <p:spPr>
          <a:xfrm>
            <a:off x="3171825" y="457200"/>
            <a:ext cx="0" cy="4320000"/>
          </a:xfrm>
          <a:prstGeom prst="straightConnector1">
            <a:avLst/>
          </a:prstGeom>
          <a:noFill/>
          <a:ln w="9525" cap="flat" cmpd="sng">
            <a:solidFill>
              <a:srgbClr val="50555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0" name="Google Shape;90;p29"/>
          <p:cNvSpPr>
            <a:spLocks noGrp="1"/>
          </p:cNvSpPr>
          <p:nvPr>
            <p:ph type="pic" idx="3"/>
          </p:nvPr>
        </p:nvSpPr>
        <p:spPr>
          <a:xfrm>
            <a:off x="3405188" y="457200"/>
            <a:ext cx="2435224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91" name="Google Shape;91;p29"/>
          <p:cNvSpPr txBox="1">
            <a:spLocks noGrp="1"/>
          </p:cNvSpPr>
          <p:nvPr>
            <p:ph type="body" idx="4"/>
          </p:nvPr>
        </p:nvSpPr>
        <p:spPr>
          <a:xfrm>
            <a:off x="3394076" y="4038600"/>
            <a:ext cx="2449514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92" name="Google Shape;92;p29"/>
          <p:cNvCxnSpPr/>
          <p:nvPr/>
        </p:nvCxnSpPr>
        <p:spPr>
          <a:xfrm>
            <a:off x="6086475" y="457200"/>
            <a:ext cx="0" cy="4320000"/>
          </a:xfrm>
          <a:prstGeom prst="straightConnector1">
            <a:avLst/>
          </a:prstGeom>
          <a:noFill/>
          <a:ln w="9525" cap="flat" cmpd="sng">
            <a:solidFill>
              <a:srgbClr val="50555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3" name="Google Shape;93;p29"/>
          <p:cNvSpPr>
            <a:spLocks noGrp="1"/>
          </p:cNvSpPr>
          <p:nvPr>
            <p:ph type="pic" idx="5"/>
          </p:nvPr>
        </p:nvSpPr>
        <p:spPr>
          <a:xfrm>
            <a:off x="6330950" y="457200"/>
            <a:ext cx="2435224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94" name="Google Shape;94;p29"/>
          <p:cNvSpPr txBox="1">
            <a:spLocks noGrp="1"/>
          </p:cNvSpPr>
          <p:nvPr>
            <p:ph type="body" idx="6"/>
          </p:nvPr>
        </p:nvSpPr>
        <p:spPr>
          <a:xfrm>
            <a:off x="6321426" y="4038600"/>
            <a:ext cx="2449514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95" name="Google Shape;95;p29"/>
          <p:cNvCxnSpPr/>
          <p:nvPr/>
        </p:nvCxnSpPr>
        <p:spPr>
          <a:xfrm>
            <a:off x="9013825" y="457200"/>
            <a:ext cx="0" cy="4320000"/>
          </a:xfrm>
          <a:prstGeom prst="straightConnector1">
            <a:avLst/>
          </a:prstGeom>
          <a:noFill/>
          <a:ln w="9525" cap="flat" cmpd="sng">
            <a:solidFill>
              <a:srgbClr val="50555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6" name="Google Shape;96;p29"/>
          <p:cNvSpPr>
            <a:spLocks noGrp="1"/>
          </p:cNvSpPr>
          <p:nvPr>
            <p:ph type="pic" idx="7"/>
          </p:nvPr>
        </p:nvSpPr>
        <p:spPr>
          <a:xfrm>
            <a:off x="9256712" y="457200"/>
            <a:ext cx="2435224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97" name="Google Shape;97;p29"/>
          <p:cNvSpPr txBox="1">
            <a:spLocks noGrp="1"/>
          </p:cNvSpPr>
          <p:nvPr>
            <p:ph type="body" idx="8"/>
          </p:nvPr>
        </p:nvSpPr>
        <p:spPr>
          <a:xfrm>
            <a:off x="9256712" y="4038600"/>
            <a:ext cx="2419350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99" name="Google Shape;99;p29"/>
          <p:cNvSpPr txBox="1"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cons" type="titleOnly">
  <p:cSld name="TITLE_ONLY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0"/>
          <p:cNvSpPr txBox="1">
            <a:spLocks noGrp="1"/>
          </p:cNvSpPr>
          <p:nvPr>
            <p:ph type="title"/>
          </p:nvPr>
        </p:nvSpPr>
        <p:spPr>
          <a:xfrm>
            <a:off x="479425" y="411896"/>
            <a:ext cx="6711950" cy="483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Calibri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2" name="Google Shape;102;p30"/>
          <p:cNvCxnSpPr/>
          <p:nvPr/>
        </p:nvCxnSpPr>
        <p:spPr>
          <a:xfrm>
            <a:off x="479425" y="1104900"/>
            <a:ext cx="11196638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3" name="Google Shape;103;p30"/>
          <p:cNvCxnSpPr/>
          <p:nvPr/>
        </p:nvCxnSpPr>
        <p:spPr>
          <a:xfrm>
            <a:off x="479425" y="2914650"/>
            <a:ext cx="11196638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4" name="Google Shape;104;p30"/>
          <p:cNvCxnSpPr/>
          <p:nvPr/>
        </p:nvCxnSpPr>
        <p:spPr>
          <a:xfrm>
            <a:off x="479425" y="4705350"/>
            <a:ext cx="11196638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5" name="Google Shape;105;p30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cons Blue">
  <p:cSld name="Icons Blue">
    <p:bg>
      <p:bgPr>
        <a:solidFill>
          <a:schemeClr val="accent1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1"/>
          <p:cNvSpPr txBox="1">
            <a:spLocks noGrp="1"/>
          </p:cNvSpPr>
          <p:nvPr>
            <p:ph type="title"/>
          </p:nvPr>
        </p:nvSpPr>
        <p:spPr>
          <a:xfrm>
            <a:off x="479425" y="411896"/>
            <a:ext cx="6711950" cy="483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sz="3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8" name="Google Shape;108;p31"/>
          <p:cNvCxnSpPr/>
          <p:nvPr/>
        </p:nvCxnSpPr>
        <p:spPr>
          <a:xfrm>
            <a:off x="479425" y="1104900"/>
            <a:ext cx="11196638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9" name="Google Shape;109;p31"/>
          <p:cNvCxnSpPr/>
          <p:nvPr/>
        </p:nvCxnSpPr>
        <p:spPr>
          <a:xfrm>
            <a:off x="479425" y="2914650"/>
            <a:ext cx="11196638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0" name="Google Shape;110;p31"/>
          <p:cNvCxnSpPr/>
          <p:nvPr/>
        </p:nvCxnSpPr>
        <p:spPr>
          <a:xfrm>
            <a:off x="479425" y="4705350"/>
            <a:ext cx="11196638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1" name="Google Shape;111;p31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/Graph">
  <p:cSld name="Chart/Graph">
    <p:bg>
      <p:bgPr>
        <a:solidFill>
          <a:schemeClr val="l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2"/>
          <p:cNvSpPr txBox="1">
            <a:spLocks noGrp="1"/>
          </p:cNvSpPr>
          <p:nvPr>
            <p:ph type="body" idx="1"/>
          </p:nvPr>
        </p:nvSpPr>
        <p:spPr>
          <a:xfrm>
            <a:off x="6475413" y="411163"/>
            <a:ext cx="5200650" cy="45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32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115" name="Google Shape;115;p32"/>
          <p:cNvSpPr txBox="1">
            <a:spLocks noGrp="1"/>
          </p:cNvSpPr>
          <p:nvPr>
            <p:ph type="body" idx="2"/>
          </p:nvPr>
        </p:nvSpPr>
        <p:spPr>
          <a:xfrm>
            <a:off x="480130" y="411163"/>
            <a:ext cx="5200650" cy="45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32"/>
          <p:cNvSpPr txBox="1"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3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119" name="Google Shape;119;p33"/>
          <p:cNvSpPr txBox="1"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, Content &amp; Image">
  <p:cSld name="Title, Content &amp; Imag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body" idx="1"/>
          </p:nvPr>
        </p:nvSpPr>
        <p:spPr>
          <a:xfrm>
            <a:off x="479425" y="2977376"/>
            <a:ext cx="5148378" cy="3136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400"/>
              <a:buNone/>
              <a:defRPr/>
            </a:lvl1pPr>
            <a:lvl2pPr marL="914400" lvl="1" indent="-38100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397867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21" name="Google Shape;21;p17"/>
          <p:cNvSpPr/>
          <p:nvPr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17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/>
          </a:p>
        </p:txBody>
      </p:sp>
      <p:sp>
        <p:nvSpPr>
          <p:cNvPr id="23" name="Google Shape;23;p17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lette">
  <p:cSld name="Palett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8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Content">
  <p:cSld name="Title &amp;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9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9"/>
          <p:cNvSpPr txBox="1">
            <a:spLocks noGrp="1"/>
          </p:cNvSpPr>
          <p:nvPr>
            <p:ph type="body" idx="1"/>
          </p:nvPr>
        </p:nvSpPr>
        <p:spPr>
          <a:xfrm>
            <a:off x="479425" y="1570291"/>
            <a:ext cx="5148378" cy="3136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400"/>
              <a:buNone/>
              <a:defRPr/>
            </a:lvl1pPr>
            <a:lvl2pPr marL="914400" lvl="1" indent="-38100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19"/>
          <p:cNvSpPr/>
          <p:nvPr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19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Opt1">
  <p:cSld name="Quote Opt1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/>
          <p:nvPr/>
        </p:nvSpPr>
        <p:spPr>
          <a:xfrm rot="10800000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569B9">
                  <a:alpha val="94901"/>
                </a:srgbClr>
              </a:gs>
              <a:gs pos="60000">
                <a:srgbClr val="0569B9">
                  <a:alpha val="94901"/>
                </a:srgbClr>
              </a:gs>
              <a:gs pos="100000">
                <a:srgbClr val="001E69">
                  <a:alpha val="94901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20"/>
          <p:cNvSpPr txBox="1">
            <a:spLocks noGrp="1"/>
          </p:cNvSpPr>
          <p:nvPr>
            <p:ph type="body" idx="1"/>
          </p:nvPr>
        </p:nvSpPr>
        <p:spPr>
          <a:xfrm>
            <a:off x="2762250" y="2809876"/>
            <a:ext cx="7096125" cy="2114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0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2">
  <p:cSld name="Title Slide Opt2">
    <p:bg>
      <p:bgPr>
        <a:solidFill>
          <a:schemeClr val="lt1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1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pic>
        <p:nvPicPr>
          <p:cNvPr id="41" name="Google Shape;41;p21" descr="Trinity College Dublin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1085" y="458214"/>
            <a:ext cx="2612141" cy="701041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21"/>
          <p:cNvSpPr txBox="1">
            <a:spLocks noGrp="1"/>
          </p:cNvSpPr>
          <p:nvPr>
            <p:ph type="ctrTitle"/>
          </p:nvPr>
        </p:nvSpPr>
        <p:spPr>
          <a:xfrm>
            <a:off x="479425" y="2759301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363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Calibri"/>
              <a:buNone/>
              <a:defRPr sz="5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1"/>
          <p:cNvSpPr txBox="1">
            <a:spLocks noGrp="1"/>
          </p:cNvSpPr>
          <p:nvPr>
            <p:ph type="subTitle" idx="1"/>
          </p:nvPr>
        </p:nvSpPr>
        <p:spPr>
          <a:xfrm>
            <a:off x="479425" y="5747131"/>
            <a:ext cx="5616575" cy="766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A0CD"/>
              </a:buClr>
              <a:buSzPts val="2400"/>
              <a:buNone/>
              <a:defRPr>
                <a:solidFill>
                  <a:srgbClr val="88A0CD"/>
                </a:solidFill>
              </a:defRPr>
            </a:lvl3pPr>
            <a:lvl4pPr lvl="3" algn="ctr">
              <a:spcBef>
                <a:spcPts val="480"/>
              </a:spcBef>
              <a:spcAft>
                <a:spcPts val="0"/>
              </a:spcAft>
              <a:buClr>
                <a:srgbClr val="88A0CD"/>
              </a:buClr>
              <a:buSzPts val="2400"/>
              <a:buNone/>
              <a:defRPr>
                <a:solidFill>
                  <a:srgbClr val="88A0CD"/>
                </a:solidFill>
              </a:defRPr>
            </a:lvl4pPr>
            <a:lvl5pPr lvl="4" algn="ctr">
              <a:spcBef>
                <a:spcPts val="480"/>
              </a:spcBef>
              <a:spcAft>
                <a:spcPts val="0"/>
              </a:spcAft>
              <a:buClr>
                <a:srgbClr val="88A0CD"/>
              </a:buClr>
              <a:buSzPts val="2400"/>
              <a:buNone/>
              <a:defRPr>
                <a:solidFill>
                  <a:srgbClr val="88A0CD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 with Image">
  <p:cSld name="Title Only with Image">
    <p:bg>
      <p:bgPr>
        <a:solidFill>
          <a:schemeClr val="lt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2"/>
          <p:cNvSpPr>
            <a:spLocks noGrp="1"/>
          </p:cNvSpPr>
          <p:nvPr>
            <p:ph type="pic" idx="2"/>
          </p:nvPr>
        </p:nvSpPr>
        <p:spPr>
          <a:xfrm>
            <a:off x="-1" y="0"/>
            <a:ext cx="12193200" cy="6857999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46" name="Google Shape;46;p22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47" name="Google Shape;47;p22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mall Title, Content &amp; Image">
  <p:cSld name="Small Title, Content &amp; Imag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3"/>
          <p:cNvSpPr txBox="1">
            <a:spLocks noGrp="1"/>
          </p:cNvSpPr>
          <p:nvPr>
            <p:ph type="title"/>
          </p:nvPr>
        </p:nvSpPr>
        <p:spPr>
          <a:xfrm>
            <a:off x="479426" y="416911"/>
            <a:ext cx="5148378" cy="1716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3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400800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51" name="Google Shape;51;p23"/>
          <p:cNvSpPr/>
          <p:nvPr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23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/>
          </a:p>
        </p:txBody>
      </p:sp>
      <p:sp>
        <p:nvSpPr>
          <p:cNvPr id="53" name="Google Shape;53;p23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Title Opt2">
  <p:cSld name="Small Title Opt2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400799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56" name="Google Shape;56;p24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title"/>
          </p:nvPr>
        </p:nvSpPr>
        <p:spPr>
          <a:xfrm>
            <a:off x="475343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15"/>
          <p:cNvSpPr/>
          <p:nvPr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;p15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2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15"/>
          <p:cNvSpPr txBox="1">
            <a:spLocks noGrp="1"/>
          </p:cNvSpPr>
          <p:nvPr>
            <p:ph type="body" idx="1"/>
          </p:nvPr>
        </p:nvSpPr>
        <p:spPr>
          <a:xfrm>
            <a:off x="479425" y="4340612"/>
            <a:ext cx="5148378" cy="1772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—"/>
              <a:defRPr sz="2400" b="0" i="0" u="none" strike="noStrike" cap="none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5055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5055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5055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5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11" name="Google Shape;11;p15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 sz="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302">
          <p15:clr>
            <a:srgbClr val="F26B43"/>
          </p15:clr>
        </p15:guide>
        <p15:guide id="2" orient="horz">
          <p15:clr>
            <a:srgbClr val="F26B43"/>
          </p15:clr>
        </p15:guide>
        <p15:guide id="3" pos="7355">
          <p15:clr>
            <a:srgbClr val="F26B43"/>
          </p15:clr>
        </p15:guide>
        <p15:guide id="4" orient="horz" pos="403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wallpaperflare.com/search?wallpaper=prisoner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"/>
          <p:cNvSpPr txBox="1">
            <a:spLocks noGrp="1"/>
          </p:cNvSpPr>
          <p:nvPr>
            <p:ph type="subTitle" idx="1"/>
          </p:nvPr>
        </p:nvSpPr>
        <p:spPr>
          <a:xfrm>
            <a:off x="479425" y="5068400"/>
            <a:ext cx="11106900" cy="14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IE" sz="2000">
                <a:latin typeface="Arial"/>
                <a:ea typeface="Arial"/>
                <a:cs typeface="Arial"/>
                <a:sym typeface="Arial"/>
              </a:rPr>
              <a:t>Supravegherea închisorilor: îmbunătățirea drepturilor în Europa Proiect (POIRE), Trinity College Dublin Irlanda </a:t>
            </a:r>
            <a:br>
              <a:rPr lang="en-IE" sz="1800">
                <a:latin typeface="Arial"/>
                <a:ea typeface="Arial"/>
                <a:cs typeface="Arial"/>
                <a:sym typeface="Arial"/>
              </a:rPr>
            </a:b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IE" sz="1800">
                <a:latin typeface="Arial"/>
                <a:ea typeface="Arial"/>
                <a:cs typeface="Arial"/>
                <a:sym typeface="Arial"/>
              </a:rPr>
              <a:t>Proiectul POIRE a primit finanțare din partea Consiliului European pentru Cercetare (ERC) în cadrul programului de cercetare și inovare Orizont 2020 al Uniunii Europene, în temeiul acordului de grant nr. 101069413.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endParaRPr/>
          </a:p>
        </p:txBody>
      </p:sp>
      <p:sp>
        <p:nvSpPr>
          <p:cNvPr id="126" name="Google Shape;126;p1"/>
          <p:cNvSpPr txBox="1">
            <a:spLocks noGrp="1"/>
          </p:cNvSpPr>
          <p:nvPr>
            <p:ph type="ctrTitle"/>
          </p:nvPr>
        </p:nvSpPr>
        <p:spPr>
          <a:xfrm>
            <a:off x="479425" y="1424066"/>
            <a:ext cx="10363200" cy="2805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791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Arial"/>
              <a:buNone/>
            </a:pPr>
            <a:endParaRPr sz="7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791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Arial"/>
              <a:buNone/>
            </a:pPr>
            <a:r>
              <a:rPr lang="en-IE" sz="7200">
                <a:latin typeface="Arial"/>
                <a:ea typeface="Arial"/>
                <a:cs typeface="Arial"/>
                <a:sym typeface="Arial"/>
              </a:rPr>
              <a:t>Cine este CPT și cu ce se ocupă?</a:t>
            </a:r>
            <a:br>
              <a:rPr lang="en-IE" sz="7200">
                <a:latin typeface="Arial"/>
                <a:ea typeface="Arial"/>
                <a:cs typeface="Arial"/>
                <a:sym typeface="Arial"/>
              </a:rPr>
            </a:br>
            <a:endParaRPr sz="7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363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Calibri"/>
              <a:buNone/>
            </a:pPr>
            <a:endParaRPr/>
          </a:p>
        </p:txBody>
      </p:sp>
      <p:pic>
        <p:nvPicPr>
          <p:cNvPr id="127" name="Google Shape;12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38318" y="309584"/>
            <a:ext cx="1648083" cy="1114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60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8409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IE" sz="4400"/>
              <a:t>Cu ce se ocupa CPT?</a:t>
            </a:r>
            <a:endParaRPr/>
          </a:p>
        </p:txBody>
      </p:sp>
      <p:sp>
        <p:nvSpPr>
          <p:cNvPr id="209" name="Google Shape;209;p10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10</a:t>
            </a:fld>
            <a:endParaRPr/>
          </a:p>
        </p:txBody>
      </p:sp>
      <p:sp>
        <p:nvSpPr>
          <p:cNvPr id="210" name="Google Shape;210;p10"/>
          <p:cNvSpPr txBox="1"/>
          <p:nvPr/>
        </p:nvSpPr>
        <p:spPr>
          <a:xfrm>
            <a:off x="479426" y="989351"/>
            <a:ext cx="10009200" cy="4948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endParaRPr sz="2800" dirty="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 dirty="0" err="1">
                <a:solidFill>
                  <a:srgbClr val="272A2D"/>
                </a:solidFill>
              </a:rPr>
              <a:t>Vizitele</a:t>
            </a:r>
            <a:r>
              <a:rPr lang="en-IE" sz="2400" dirty="0">
                <a:solidFill>
                  <a:srgbClr val="272A2D"/>
                </a:solidFill>
              </a:rPr>
              <a:t> au loc la </a:t>
            </a:r>
            <a:r>
              <a:rPr lang="en-IE" sz="2400" dirty="0" err="1">
                <a:solidFill>
                  <a:srgbClr val="272A2D"/>
                </a:solidFill>
              </a:rPr>
              <a:t>fiecare</a:t>
            </a:r>
            <a:r>
              <a:rPr lang="en-IE" sz="2400" dirty="0">
                <a:solidFill>
                  <a:srgbClr val="272A2D"/>
                </a:solidFill>
              </a:rPr>
              <a:t> 4-5 ani (</a:t>
            </a:r>
            <a:r>
              <a:rPr lang="en-IE" sz="2400" dirty="0" err="1">
                <a:solidFill>
                  <a:srgbClr val="272A2D"/>
                </a:solidFill>
              </a:rPr>
              <a:t>sau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mai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devreme</a:t>
            </a:r>
            <a:r>
              <a:rPr lang="en-IE" sz="2400" dirty="0">
                <a:solidFill>
                  <a:srgbClr val="272A2D"/>
                </a:solidFill>
              </a:rPr>
              <a:t>, </a:t>
            </a:r>
            <a:r>
              <a:rPr lang="en-IE" sz="2400" dirty="0" err="1">
                <a:solidFill>
                  <a:srgbClr val="272A2D"/>
                </a:solidFill>
              </a:rPr>
              <a:t>dacă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este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necesar</a:t>
            </a:r>
            <a:r>
              <a:rPr lang="en-IE" sz="2400" dirty="0">
                <a:solidFill>
                  <a:srgbClr val="272A2D"/>
                </a:solidFill>
              </a:rPr>
              <a:t>)</a:t>
            </a:r>
            <a:endParaRPr sz="2400" dirty="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 dirty="0">
                <a:solidFill>
                  <a:srgbClr val="272A2D"/>
                </a:solidFill>
              </a:rPr>
              <a:t>                  CPT </a:t>
            </a:r>
            <a:r>
              <a:rPr lang="en-IE" sz="2400" dirty="0" err="1">
                <a:solidFill>
                  <a:srgbClr val="272A2D"/>
                </a:solidFill>
              </a:rPr>
              <a:t>vizitează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închisori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prin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toată</a:t>
            </a:r>
            <a:r>
              <a:rPr lang="en-IE" sz="2400" dirty="0">
                <a:solidFill>
                  <a:srgbClr val="272A2D"/>
                </a:solidFill>
              </a:rPr>
              <a:t> Europa</a:t>
            </a:r>
            <a:endParaRPr sz="2400" dirty="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272A2D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IE" sz="2400" dirty="0" err="1">
                <a:solidFill>
                  <a:srgbClr val="272A2D"/>
                </a:solidFill>
              </a:rPr>
              <a:t>În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timpul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unei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vizite</a:t>
            </a:r>
            <a:r>
              <a:rPr lang="en-IE" sz="2400" dirty="0">
                <a:solidFill>
                  <a:srgbClr val="272A2D"/>
                </a:solidFill>
              </a:rPr>
              <a:t>, </a:t>
            </a:r>
            <a:r>
              <a:rPr lang="en-IE" sz="2400" dirty="0" err="1">
                <a:solidFill>
                  <a:srgbClr val="272A2D"/>
                </a:solidFill>
              </a:rPr>
              <a:t>ei</a:t>
            </a:r>
            <a:r>
              <a:rPr lang="en-IE" sz="2400" dirty="0">
                <a:solidFill>
                  <a:srgbClr val="272A2D"/>
                </a:solidFill>
              </a:rPr>
              <a:t> pot:</a:t>
            </a:r>
            <a:endParaRPr sz="2400" dirty="0">
              <a:solidFill>
                <a:srgbClr val="272A2D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IE" sz="2400" dirty="0">
                <a:solidFill>
                  <a:schemeClr val="dk1"/>
                </a:solidFill>
              </a:rPr>
              <a:t>🔎 </a:t>
            </a:r>
            <a:r>
              <a:rPr lang="en-IE" sz="2400" dirty="0" err="1">
                <a:solidFill>
                  <a:srgbClr val="272A2D"/>
                </a:solidFill>
              </a:rPr>
              <a:t>Să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verifice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toate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zonele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închisorii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endParaRPr sz="2400" dirty="0">
              <a:solidFill>
                <a:srgbClr val="272A2D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IE" sz="2400" dirty="0">
                <a:solidFill>
                  <a:schemeClr val="dk1"/>
                </a:solidFill>
              </a:rPr>
              <a:t>                 📂 </a:t>
            </a:r>
            <a:r>
              <a:rPr lang="en-IE" sz="2400" dirty="0" err="1">
                <a:solidFill>
                  <a:srgbClr val="272A2D"/>
                </a:solidFill>
              </a:rPr>
              <a:t>Să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citească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înregistrările</a:t>
            </a:r>
            <a:r>
              <a:rPr lang="en-IE" sz="2400" dirty="0">
                <a:solidFill>
                  <a:srgbClr val="272A2D"/>
                </a:solidFill>
              </a:rPr>
              <a:t> (cum </a:t>
            </a:r>
            <a:r>
              <a:rPr lang="en-IE" sz="2400" dirty="0" err="1">
                <a:solidFill>
                  <a:srgbClr val="272A2D"/>
                </a:solidFill>
              </a:rPr>
              <a:t>ar</a:t>
            </a:r>
            <a:r>
              <a:rPr lang="en-IE" sz="2400" dirty="0">
                <a:solidFill>
                  <a:srgbClr val="272A2D"/>
                </a:solidFill>
              </a:rPr>
              <a:t> fi </a:t>
            </a:r>
            <a:r>
              <a:rPr lang="en-IE" sz="2400" dirty="0" err="1">
                <a:solidFill>
                  <a:srgbClr val="272A2D"/>
                </a:solidFill>
              </a:rPr>
              <a:t>dosarele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medicale</a:t>
            </a:r>
            <a:r>
              <a:rPr lang="en-IE" sz="2400" dirty="0">
                <a:solidFill>
                  <a:srgbClr val="272A2D"/>
                </a:solidFill>
              </a:rPr>
              <a:t>)</a:t>
            </a:r>
            <a:endParaRPr sz="2400" dirty="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 dirty="0">
                <a:solidFill>
                  <a:srgbClr val="272A2D"/>
                </a:solidFill>
              </a:rPr>
              <a:t>                      🗣️ </a:t>
            </a:r>
            <a:r>
              <a:rPr lang="en-IE" sz="2400" dirty="0" err="1">
                <a:solidFill>
                  <a:srgbClr val="272A2D"/>
                </a:solidFill>
              </a:rPr>
              <a:t>Să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vorbească</a:t>
            </a:r>
            <a:r>
              <a:rPr lang="en-IE" sz="2400" dirty="0">
                <a:solidFill>
                  <a:srgbClr val="272A2D"/>
                </a:solidFill>
              </a:rPr>
              <a:t> cu </a:t>
            </a:r>
            <a:r>
              <a:rPr lang="en-IE" sz="2400" dirty="0" err="1">
                <a:solidFill>
                  <a:srgbClr val="272A2D"/>
                </a:solidFill>
              </a:rPr>
              <a:t>orice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deținut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în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privat</a:t>
            </a:r>
            <a:endParaRPr sz="2400" dirty="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 dirty="0">
                <a:solidFill>
                  <a:srgbClr val="272A2D"/>
                </a:solidFill>
              </a:rPr>
              <a:t>                              👮 </a:t>
            </a:r>
            <a:r>
              <a:rPr lang="en-IE" sz="2400" dirty="0" err="1">
                <a:solidFill>
                  <a:srgbClr val="272A2D"/>
                </a:solidFill>
              </a:rPr>
              <a:t>Să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vorbească</a:t>
            </a:r>
            <a:r>
              <a:rPr lang="en-IE" sz="2400" dirty="0">
                <a:solidFill>
                  <a:srgbClr val="272A2D"/>
                </a:solidFill>
              </a:rPr>
              <a:t> cu </a:t>
            </a:r>
            <a:r>
              <a:rPr lang="en-IE" sz="2400" dirty="0" err="1">
                <a:solidFill>
                  <a:srgbClr val="272A2D"/>
                </a:solidFill>
              </a:rPr>
              <a:t>personalul</a:t>
            </a:r>
            <a:endParaRPr sz="2400" dirty="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 dirty="0">
                <a:solidFill>
                  <a:srgbClr val="272A2D"/>
                </a:solidFill>
              </a:rPr>
              <a:t>                     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 dirty="0">
                <a:solidFill>
                  <a:srgbClr val="272A2D"/>
                </a:solidFill>
              </a:rPr>
              <a:t>CPT nu se </a:t>
            </a:r>
            <a:r>
              <a:rPr lang="en-IE" sz="2400" dirty="0" err="1">
                <a:solidFill>
                  <a:srgbClr val="272A2D"/>
                </a:solidFill>
              </a:rPr>
              <a:t>ocupă</a:t>
            </a:r>
            <a:r>
              <a:rPr lang="en-IE" sz="2400" dirty="0">
                <a:solidFill>
                  <a:srgbClr val="272A2D"/>
                </a:solidFill>
              </a:rPr>
              <a:t> de </a:t>
            </a:r>
            <a:r>
              <a:rPr lang="en-IE" sz="2400" dirty="0" err="1">
                <a:solidFill>
                  <a:srgbClr val="272A2D"/>
                </a:solidFill>
              </a:rPr>
              <a:t>plângerile</a:t>
            </a:r>
            <a:r>
              <a:rPr lang="en-IE" sz="2400" dirty="0">
                <a:solidFill>
                  <a:srgbClr val="272A2D"/>
                </a:solidFill>
              </a:rPr>
              <a:t> </a:t>
            </a:r>
            <a:r>
              <a:rPr lang="en-IE" sz="2400" dirty="0" err="1">
                <a:solidFill>
                  <a:srgbClr val="272A2D"/>
                </a:solidFill>
              </a:rPr>
              <a:t>individuale</a:t>
            </a:r>
            <a:r>
              <a:rPr lang="en-IE" sz="2400" dirty="0">
                <a:solidFill>
                  <a:srgbClr val="272A2D"/>
                </a:solidFill>
              </a:rPr>
              <a:t>.</a:t>
            </a:r>
            <a:endParaRPr sz="2400" dirty="0">
              <a:solidFill>
                <a:srgbClr val="272A2D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1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0000"/>
          </a:bodyPr>
          <a:lstStyle/>
          <a:p>
            <a:pPr marL="0" lvl="0" indent="0" algn="l" rtl="0">
              <a:lnSpc>
                <a:spcPct val="8409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IE" sz="4400"/>
              <a:t>Ce se întâmplă după o vizită CPT?</a:t>
            </a:r>
            <a:endParaRPr/>
          </a:p>
        </p:txBody>
      </p:sp>
      <p:sp>
        <p:nvSpPr>
          <p:cNvPr id="217" name="Google Shape;217;p11"/>
          <p:cNvSpPr txBox="1"/>
          <p:nvPr/>
        </p:nvSpPr>
        <p:spPr>
          <a:xfrm>
            <a:off x="479425" y="1401312"/>
            <a:ext cx="5148378" cy="4712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 fontScale="85000" lnSpcReduction="20000"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 sz="2000" b="1" i="0" u="none" strike="noStrike" cap="none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437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 sz="3200" b="0" i="0" u="none" strike="noStrike" cap="none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4375"/>
              </a:lnSpc>
              <a:spcBef>
                <a:spcPts val="600"/>
              </a:spcBef>
              <a:spcAft>
                <a:spcPts val="0"/>
              </a:spcAft>
              <a:buClr>
                <a:srgbClr val="272A2D"/>
              </a:buClr>
              <a:buSzPct val="100000"/>
              <a:buFont typeface="Calibri"/>
              <a:buNone/>
            </a:pPr>
            <a:r>
              <a:rPr lang="en-IE" sz="3200" dirty="0">
                <a:solidFill>
                  <a:srgbClr val="272A2D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IE" sz="3300" dirty="0">
                <a:solidFill>
                  <a:srgbClr val="272A2D"/>
                </a:solidFill>
                <a:latin typeface="Calibri"/>
                <a:ea typeface="Calibri"/>
                <a:cs typeface="Calibri"/>
                <a:sym typeface="Calibri"/>
              </a:rPr>
              <a:t>CPT</a:t>
            </a:r>
            <a:r>
              <a:rPr lang="en-IE" sz="3300" dirty="0">
                <a:solidFill>
                  <a:srgbClr val="272A2D"/>
                </a:solidFill>
              </a:rPr>
              <a:t> </a:t>
            </a:r>
            <a:r>
              <a:rPr lang="en-IE" sz="3300" dirty="0" err="1">
                <a:solidFill>
                  <a:srgbClr val="272A2D"/>
                </a:solidFill>
              </a:rPr>
              <a:t>va</a:t>
            </a:r>
            <a:r>
              <a:rPr lang="en-IE" sz="3300" dirty="0">
                <a:solidFill>
                  <a:srgbClr val="272A2D"/>
                </a:solidFill>
              </a:rPr>
              <a:t>:</a:t>
            </a:r>
            <a:endParaRPr sz="3300" dirty="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272A2D"/>
              </a:solidFill>
            </a:endParaRPr>
          </a:p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IE" sz="3200" dirty="0">
                <a:solidFill>
                  <a:srgbClr val="272A2D"/>
                </a:solidFill>
              </a:rPr>
              <a:t> </a:t>
            </a:r>
            <a:r>
              <a:rPr lang="en-IE" sz="3200" dirty="0" err="1">
                <a:solidFill>
                  <a:srgbClr val="272A2D"/>
                </a:solidFill>
              </a:rPr>
              <a:t>Redacta</a:t>
            </a:r>
            <a:r>
              <a:rPr lang="en-IE" sz="3200" dirty="0">
                <a:solidFill>
                  <a:srgbClr val="272A2D"/>
                </a:solidFill>
              </a:rPr>
              <a:t> un </a:t>
            </a:r>
            <a:r>
              <a:rPr lang="en-IE" sz="3200" dirty="0" err="1">
                <a:solidFill>
                  <a:srgbClr val="272A2D"/>
                </a:solidFill>
              </a:rPr>
              <a:t>raport</a:t>
            </a:r>
            <a:r>
              <a:rPr lang="en-IE" sz="3200" dirty="0">
                <a:solidFill>
                  <a:srgbClr val="272A2D"/>
                </a:solidFill>
              </a:rPr>
              <a:t> (</a:t>
            </a:r>
            <a:r>
              <a:rPr lang="en-IE" sz="3200" dirty="0" err="1">
                <a:solidFill>
                  <a:srgbClr val="272A2D"/>
                </a:solidFill>
              </a:rPr>
              <a:t>fără</a:t>
            </a:r>
            <a:r>
              <a:rPr lang="en-IE" sz="3200" dirty="0">
                <a:solidFill>
                  <a:srgbClr val="272A2D"/>
                </a:solidFill>
              </a:rPr>
              <a:t> a </a:t>
            </a:r>
            <a:r>
              <a:rPr lang="en-IE" sz="3200" dirty="0" err="1">
                <a:solidFill>
                  <a:srgbClr val="272A2D"/>
                </a:solidFill>
              </a:rPr>
              <a:t>folosi</a:t>
            </a:r>
            <a:r>
              <a:rPr lang="en-IE" sz="3200" dirty="0">
                <a:solidFill>
                  <a:srgbClr val="272A2D"/>
                </a:solidFill>
              </a:rPr>
              <a:t> </a:t>
            </a:r>
            <a:r>
              <a:rPr lang="en-IE" sz="3200" dirty="0" err="1">
                <a:solidFill>
                  <a:srgbClr val="272A2D"/>
                </a:solidFill>
              </a:rPr>
              <a:t>nume</a:t>
            </a:r>
            <a:r>
              <a:rPr lang="en-IE" sz="3200" dirty="0">
                <a:solidFill>
                  <a:srgbClr val="272A2D"/>
                </a:solidFill>
              </a:rPr>
              <a:t>).</a:t>
            </a:r>
            <a:endParaRPr sz="3200" dirty="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272A2D"/>
              </a:solidFill>
            </a:endParaRPr>
          </a:p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IE" sz="3200" dirty="0">
                <a:solidFill>
                  <a:srgbClr val="272A2D"/>
                </a:solidFill>
              </a:rPr>
              <a:t> </a:t>
            </a:r>
            <a:r>
              <a:rPr lang="en-IE" sz="3200" dirty="0" err="1">
                <a:solidFill>
                  <a:srgbClr val="272A2D"/>
                </a:solidFill>
              </a:rPr>
              <a:t>împărtăși</a:t>
            </a:r>
            <a:r>
              <a:rPr lang="en-IE" sz="3200" dirty="0">
                <a:solidFill>
                  <a:srgbClr val="272A2D"/>
                </a:solidFill>
              </a:rPr>
              <a:t> </a:t>
            </a:r>
            <a:r>
              <a:rPr lang="en-IE" sz="3200" dirty="0" err="1">
                <a:solidFill>
                  <a:srgbClr val="272A2D"/>
                </a:solidFill>
              </a:rPr>
              <a:t>raportul</a:t>
            </a:r>
            <a:r>
              <a:rPr lang="en-IE" sz="3200" dirty="0">
                <a:solidFill>
                  <a:srgbClr val="272A2D"/>
                </a:solidFill>
              </a:rPr>
              <a:t> cu </a:t>
            </a:r>
            <a:r>
              <a:rPr lang="en-IE" sz="3200" dirty="0" err="1">
                <a:solidFill>
                  <a:srgbClr val="272A2D"/>
                </a:solidFill>
              </a:rPr>
              <a:t>guvernul</a:t>
            </a:r>
            <a:r>
              <a:rPr lang="en-IE" sz="3200" dirty="0">
                <a:solidFill>
                  <a:srgbClr val="272A2D"/>
                </a:solidFill>
              </a:rPr>
              <a:t>.</a:t>
            </a:r>
            <a:endParaRPr sz="3200" dirty="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272A2D"/>
              </a:solidFill>
            </a:endParaRPr>
          </a:p>
          <a:p>
            <a:pPr marL="457200" lvl="0" indent="-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IE" sz="3200" dirty="0" err="1">
                <a:solidFill>
                  <a:srgbClr val="272A2D"/>
                </a:solidFill>
              </a:rPr>
              <a:t>Guvernul</a:t>
            </a:r>
            <a:r>
              <a:rPr lang="en-IE" sz="3200" dirty="0">
                <a:solidFill>
                  <a:srgbClr val="272A2D"/>
                </a:solidFill>
              </a:rPr>
              <a:t> </a:t>
            </a:r>
            <a:r>
              <a:rPr lang="en-IE" sz="3200" dirty="0" err="1">
                <a:solidFill>
                  <a:srgbClr val="272A2D"/>
                </a:solidFill>
              </a:rPr>
              <a:t>răspunde</a:t>
            </a:r>
            <a:r>
              <a:rPr lang="en-IE" sz="3200" dirty="0">
                <a:solidFill>
                  <a:srgbClr val="272A2D"/>
                </a:solidFill>
              </a:rPr>
              <a:t> cu un plan de </a:t>
            </a:r>
            <a:r>
              <a:rPr lang="en-IE" sz="3200" dirty="0" err="1">
                <a:solidFill>
                  <a:srgbClr val="272A2D"/>
                </a:solidFill>
              </a:rPr>
              <a:t>remediere</a:t>
            </a:r>
            <a:r>
              <a:rPr lang="en-IE" sz="3200" dirty="0">
                <a:solidFill>
                  <a:srgbClr val="272A2D"/>
                </a:solidFill>
              </a:rPr>
              <a:t> a </a:t>
            </a:r>
            <a:r>
              <a:rPr lang="en-IE" sz="3200" dirty="0" err="1">
                <a:solidFill>
                  <a:srgbClr val="272A2D"/>
                </a:solidFill>
              </a:rPr>
              <a:t>problemelor</a:t>
            </a:r>
            <a:r>
              <a:rPr lang="en-IE" sz="3200" dirty="0">
                <a:solidFill>
                  <a:srgbClr val="272A2D"/>
                </a:solidFill>
              </a:rPr>
              <a:t>.</a:t>
            </a:r>
            <a:endParaRPr sz="3200" dirty="0">
              <a:solidFill>
                <a:srgbClr val="272A2D"/>
              </a:solidFill>
            </a:endParaRPr>
          </a:p>
          <a:p>
            <a:pPr marL="0" marR="0" lvl="0" indent="0" algn="l" rtl="0">
              <a:lnSpc>
                <a:spcPct val="84375"/>
              </a:lnSpc>
              <a:spcBef>
                <a:spcPts val="600"/>
              </a:spcBef>
              <a:spcAft>
                <a:spcPts val="0"/>
              </a:spcAft>
              <a:buClr>
                <a:srgbClr val="272A2D"/>
              </a:buClr>
              <a:buSzPct val="100000"/>
              <a:buFont typeface="Calibri"/>
              <a:buNone/>
            </a:pPr>
            <a:endParaRPr sz="3200" dirty="0">
              <a:solidFill>
                <a:srgbClr val="272A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8" name="Google Shape;218;p11" descr="People filling documents"/>
          <p:cNvPicPr preferRelativeResize="0"/>
          <p:nvPr/>
        </p:nvPicPr>
        <p:blipFill rotWithShape="1">
          <a:blip r:embed="rId3">
            <a:alphaModFix/>
          </a:blip>
          <a:srcRect l="17874" r="18525"/>
          <a:stretch/>
        </p:blipFill>
        <p:spPr>
          <a:xfrm>
            <a:off x="6096000" y="10"/>
            <a:ext cx="6096000" cy="6397857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11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</a:pPr>
            <a:fld id="{00000000-1234-1234-1234-123412341234}" type="slidenum">
              <a:rPr lang="en-IE"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2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62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IE" sz="3200"/>
              <a:t>Ce se va schimba? </a:t>
            </a:r>
            <a:endParaRPr sz="3200"/>
          </a:p>
        </p:txBody>
      </p:sp>
      <p:sp>
        <p:nvSpPr>
          <p:cNvPr id="226" name="Google Shape;226;p12"/>
          <p:cNvSpPr txBox="1">
            <a:spLocks noGrp="1"/>
          </p:cNvSpPr>
          <p:nvPr>
            <p:ph type="body" idx="1"/>
          </p:nvPr>
        </p:nvSpPr>
        <p:spPr>
          <a:xfrm>
            <a:off x="479425" y="1043975"/>
            <a:ext cx="10823100" cy="51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r>
              <a:rPr lang="en-IE" sz="1800"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200">
                <a:solidFill>
                  <a:srgbClr val="000000"/>
                </a:solidFill>
              </a:rPr>
              <a:t>Ultima vizită la închisori a avut loc în aprilie 2025.</a:t>
            </a:r>
            <a:endParaRPr sz="22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200">
                <a:solidFill>
                  <a:srgbClr val="000000"/>
                </a:solidFill>
              </a:rPr>
              <a:t>Ultimul raport publicat privind închisorile datează din 2021. </a:t>
            </a:r>
            <a:endParaRPr sz="22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200">
                <a:solidFill>
                  <a:srgbClr val="000000"/>
                </a:solidFill>
              </a:rPr>
              <a:t>Recomandările s-au concentrat pe:</a:t>
            </a:r>
            <a:endParaRPr sz="2200">
              <a:solidFill>
                <a:srgbClr val="000000"/>
              </a:solidFill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en-IE" sz="2200">
                <a:solidFill>
                  <a:srgbClr val="000000"/>
                </a:solidFill>
              </a:rPr>
              <a:t>Condițiile de trai</a:t>
            </a:r>
            <a:endParaRPr sz="2200">
              <a:solidFill>
                <a:srgbClr val="000000"/>
              </a:solidFill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en-IE" sz="2200">
                <a:solidFill>
                  <a:srgbClr val="000000"/>
                </a:solidFill>
              </a:rPr>
              <a:t>Activități cu scop precis </a:t>
            </a:r>
            <a:endParaRPr sz="2200">
              <a:solidFill>
                <a:srgbClr val="000000"/>
              </a:solidFill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en-IE" sz="2200">
                <a:solidFill>
                  <a:srgbClr val="000000"/>
                </a:solidFill>
              </a:rPr>
              <a:t>Numărul personalul</a:t>
            </a:r>
            <a:endParaRPr sz="2200">
              <a:solidFill>
                <a:srgbClr val="000000"/>
              </a:solidFill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en-IE" sz="2200">
                <a:solidFill>
                  <a:srgbClr val="000000"/>
                </a:solidFill>
              </a:rPr>
              <a:t>Serviciile medicale, inclusiv asistența medicală mintală</a:t>
            </a:r>
            <a:endParaRPr sz="2200">
              <a:solidFill>
                <a:srgbClr val="000000"/>
              </a:solidFill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en-IE" sz="2200">
                <a:solidFill>
                  <a:srgbClr val="000000"/>
                </a:solidFill>
              </a:rPr>
              <a:t>Supraaglomerarea</a:t>
            </a:r>
            <a:endParaRPr sz="2200">
              <a:solidFill>
                <a:srgbClr val="000000"/>
              </a:solidFill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en-IE" sz="2200">
                <a:solidFill>
                  <a:srgbClr val="000000"/>
                </a:solidFill>
              </a:rPr>
              <a:t>Maltratarea fizică</a:t>
            </a:r>
            <a:endParaRPr sz="2200">
              <a:solidFill>
                <a:srgbClr val="000000"/>
              </a:solidFill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en-IE" sz="2200">
                <a:solidFill>
                  <a:srgbClr val="000000"/>
                </a:solidFill>
              </a:rPr>
              <a:t>Violența între deținuți </a:t>
            </a:r>
            <a:endParaRPr sz="2200">
              <a:solidFill>
                <a:srgbClr val="000000"/>
              </a:solidFill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Char char="-"/>
            </a:pPr>
            <a:r>
              <a:rPr lang="en-IE" sz="2200">
                <a:solidFill>
                  <a:srgbClr val="000000"/>
                </a:solidFill>
              </a:rPr>
              <a:t>Sistemul de reclamații</a:t>
            </a:r>
            <a:endParaRPr sz="220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800"/>
              <a:buNone/>
            </a:pPr>
            <a:endParaRPr sz="280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800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800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400"/>
              <a:buNone/>
            </a:pPr>
            <a:endParaRPr/>
          </a:p>
        </p:txBody>
      </p:sp>
      <p:sp>
        <p:nvSpPr>
          <p:cNvPr id="227" name="Google Shape;227;p12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</a:pPr>
            <a:fld id="{00000000-1234-1234-1234-123412341234}" type="slidenum">
              <a:rPr lang="en-IE"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825757-A361-0367-4B54-4092208A7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270" y="2197923"/>
            <a:ext cx="3815470" cy="297758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3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</a:pPr>
            <a:fld id="{00000000-1234-1234-1234-123412341234}" type="slidenum">
              <a:rPr lang="en-IE"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13"/>
          <p:cNvSpPr txBox="1"/>
          <p:nvPr/>
        </p:nvSpPr>
        <p:spPr>
          <a:xfrm>
            <a:off x="435160" y="535259"/>
            <a:ext cx="11321700" cy="6542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Pts val="2800"/>
              <a:buFont typeface="Calibri"/>
              <a:buNone/>
            </a:pPr>
            <a:r>
              <a:rPr lang="en-IE" sz="2800" b="1" dirty="0">
                <a:solidFill>
                  <a:srgbClr val="4F81BD"/>
                </a:solidFill>
                <a:latin typeface="Calibri"/>
                <a:ea typeface="Calibri"/>
                <a:cs typeface="Calibri"/>
                <a:sym typeface="Calibri"/>
              </a:rPr>
              <a:t>✉️ </a:t>
            </a:r>
            <a:r>
              <a:rPr lang="en-IE" sz="2800" b="1" dirty="0">
                <a:solidFill>
                  <a:srgbClr val="4F81BD"/>
                </a:solidFill>
              </a:rPr>
              <a:t>Cum </a:t>
            </a:r>
            <a:r>
              <a:rPr lang="en-IE" sz="2800" b="1" dirty="0" err="1">
                <a:solidFill>
                  <a:srgbClr val="4F81BD"/>
                </a:solidFill>
              </a:rPr>
              <a:t>puteți</a:t>
            </a:r>
            <a:r>
              <a:rPr lang="en-IE" sz="2800" b="1" dirty="0">
                <a:solidFill>
                  <a:srgbClr val="4F81BD"/>
                </a:solidFill>
              </a:rPr>
              <a:t> </a:t>
            </a:r>
            <a:r>
              <a:rPr lang="en-IE" sz="2800" b="1" dirty="0" err="1">
                <a:solidFill>
                  <a:srgbClr val="4F81BD"/>
                </a:solidFill>
              </a:rPr>
              <a:t>contacta</a:t>
            </a:r>
            <a:r>
              <a:rPr lang="en-IE" sz="2800" b="1" dirty="0">
                <a:solidFill>
                  <a:srgbClr val="4F81BD"/>
                </a:solidFill>
              </a:rPr>
              <a:t> CPT?</a:t>
            </a:r>
            <a:endParaRPr sz="2800" b="1" dirty="0">
              <a:solidFill>
                <a:srgbClr val="4F81BD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2A2D"/>
              </a:buClr>
              <a:buSzPts val="2800"/>
              <a:buFont typeface="Arial"/>
              <a:buNone/>
            </a:pPr>
            <a:r>
              <a:rPr lang="en-IE" sz="2800" dirty="0">
                <a:solidFill>
                  <a:srgbClr val="272A2D"/>
                </a:solidFill>
              </a:rPr>
              <a:t>Le </a:t>
            </a:r>
            <a:r>
              <a:rPr lang="en-IE" sz="2800" dirty="0" err="1">
                <a:solidFill>
                  <a:srgbClr val="272A2D"/>
                </a:solidFill>
              </a:rPr>
              <a:t>puteți</a:t>
            </a:r>
            <a:r>
              <a:rPr lang="en-IE" sz="2800" dirty="0">
                <a:solidFill>
                  <a:srgbClr val="272A2D"/>
                </a:solidFill>
              </a:rPr>
              <a:t> </a:t>
            </a:r>
            <a:r>
              <a:rPr lang="en-IE" sz="2800" dirty="0" err="1">
                <a:solidFill>
                  <a:srgbClr val="272A2D"/>
                </a:solidFill>
              </a:rPr>
              <a:t>trimite</a:t>
            </a:r>
            <a:r>
              <a:rPr lang="en-IE" sz="2800" dirty="0">
                <a:solidFill>
                  <a:srgbClr val="272A2D"/>
                </a:solidFill>
              </a:rPr>
              <a:t> o </a:t>
            </a:r>
            <a:r>
              <a:rPr lang="en-IE" sz="2800" dirty="0" err="1">
                <a:solidFill>
                  <a:srgbClr val="272A2D"/>
                </a:solidFill>
              </a:rPr>
              <a:t>scrisoare</a:t>
            </a:r>
            <a:r>
              <a:rPr lang="en-IE" sz="2800" dirty="0">
                <a:solidFill>
                  <a:srgbClr val="272A2D"/>
                </a:solidFill>
              </a:rPr>
              <a:t> </a:t>
            </a:r>
            <a:r>
              <a:rPr lang="en-IE" sz="2800" dirty="0" err="1">
                <a:solidFill>
                  <a:srgbClr val="272A2D"/>
                </a:solidFill>
              </a:rPr>
              <a:t>privată</a:t>
            </a:r>
            <a:r>
              <a:rPr lang="en-IE" sz="2800" dirty="0">
                <a:solidFill>
                  <a:srgbClr val="272A2D"/>
                </a:solidFill>
              </a:rPr>
              <a:t>. </a:t>
            </a:r>
            <a:endParaRPr sz="2800" dirty="0">
              <a:solidFill>
                <a:srgbClr val="272A2D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IE" sz="2800" dirty="0">
                <a:solidFill>
                  <a:schemeClr val="dk1"/>
                </a:solidFill>
              </a:rPr>
              <a:t>📬 </a:t>
            </a:r>
            <a:r>
              <a:rPr lang="en-IE" sz="2800" b="1" dirty="0" err="1">
                <a:solidFill>
                  <a:schemeClr val="dk1"/>
                </a:solidFill>
              </a:rPr>
              <a:t>Adresa</a:t>
            </a:r>
            <a:r>
              <a:rPr lang="en-IE" sz="2800" b="1" dirty="0">
                <a:solidFill>
                  <a:schemeClr val="dk1"/>
                </a:solidFill>
              </a:rPr>
              <a:t>:</a:t>
            </a:r>
            <a:endParaRPr sz="28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272A2D"/>
              </a:buClr>
              <a:buSzPts val="2800"/>
              <a:buFont typeface="Arial"/>
              <a:buNone/>
            </a:pPr>
            <a:r>
              <a:rPr lang="en-IE" sz="2800" dirty="0">
                <a:solidFill>
                  <a:srgbClr val="272A2D"/>
                </a:solidFill>
              </a:rPr>
              <a:t>CPT Secretariat</a:t>
            </a:r>
            <a:br>
              <a:rPr lang="en-IE" sz="2800" dirty="0">
                <a:solidFill>
                  <a:srgbClr val="272A2D"/>
                </a:solidFill>
              </a:rPr>
            </a:br>
            <a:r>
              <a:rPr lang="en-IE" sz="2800" dirty="0">
                <a:solidFill>
                  <a:srgbClr val="272A2D"/>
                </a:solidFill>
              </a:rPr>
              <a:t>Council of Europe</a:t>
            </a:r>
            <a:br>
              <a:rPr lang="en-IE" sz="2800" dirty="0">
                <a:solidFill>
                  <a:srgbClr val="272A2D"/>
                </a:solidFill>
              </a:rPr>
            </a:br>
            <a:r>
              <a:rPr lang="en-IE" sz="2800" dirty="0">
                <a:solidFill>
                  <a:srgbClr val="272A2D"/>
                </a:solidFill>
              </a:rPr>
              <a:t>F-67075 Strasbourg Cedex</a:t>
            </a:r>
            <a:br>
              <a:rPr lang="en-IE" sz="2800" dirty="0">
                <a:solidFill>
                  <a:srgbClr val="272A2D"/>
                </a:solidFill>
              </a:rPr>
            </a:br>
            <a:r>
              <a:rPr lang="en-IE" sz="2800" dirty="0">
                <a:solidFill>
                  <a:srgbClr val="272A2D"/>
                </a:solidFill>
              </a:rPr>
              <a:t>France</a:t>
            </a:r>
            <a:endParaRPr sz="2800" dirty="0">
              <a:solidFill>
                <a:srgbClr val="272A2D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IE" sz="2800" dirty="0">
                <a:solidFill>
                  <a:schemeClr val="dk1"/>
                </a:solidFill>
              </a:rPr>
              <a:t>📞 </a:t>
            </a:r>
            <a:r>
              <a:rPr lang="en-IE" sz="2800" b="1" dirty="0" err="1">
                <a:solidFill>
                  <a:schemeClr val="dk1"/>
                </a:solidFill>
              </a:rPr>
              <a:t>Telefon</a:t>
            </a:r>
            <a:r>
              <a:rPr lang="en-IE" sz="2800" b="1" dirty="0">
                <a:solidFill>
                  <a:schemeClr val="dk1"/>
                </a:solidFill>
              </a:rPr>
              <a:t>:</a:t>
            </a:r>
            <a:r>
              <a:rPr lang="en-IE" sz="2800" dirty="0">
                <a:solidFill>
                  <a:schemeClr val="dk1"/>
                </a:solidFill>
              </a:rPr>
              <a:t> </a:t>
            </a:r>
            <a:r>
              <a:rPr lang="en-IE" sz="2800" dirty="0">
                <a:solidFill>
                  <a:srgbClr val="272A2D"/>
                </a:solidFill>
              </a:rPr>
              <a:t>+33 388 412772</a:t>
            </a:r>
            <a:endParaRPr sz="2800" dirty="0">
              <a:solidFill>
                <a:srgbClr val="272A2D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IE" sz="2800" dirty="0">
                <a:solidFill>
                  <a:schemeClr val="dk1"/>
                </a:solidFill>
              </a:rPr>
              <a:t>🌐 </a:t>
            </a:r>
            <a:r>
              <a:rPr lang="en-IE" sz="2800" b="1" dirty="0">
                <a:solidFill>
                  <a:schemeClr val="dk1"/>
                </a:solidFill>
              </a:rPr>
              <a:t>Site-ul web:</a:t>
            </a:r>
            <a:r>
              <a:rPr lang="en-IE" sz="2800" dirty="0">
                <a:solidFill>
                  <a:schemeClr val="dk1"/>
                </a:solidFill>
              </a:rPr>
              <a:t> </a:t>
            </a:r>
            <a:r>
              <a:rPr lang="en-IE" sz="2800" dirty="0">
                <a:solidFill>
                  <a:srgbClr val="272A2D"/>
                </a:solidFill>
              </a:rPr>
              <a:t>www.coe.int/en/web/cpt/home</a:t>
            </a:r>
            <a:endParaRPr sz="2800" dirty="0">
              <a:solidFill>
                <a:srgbClr val="272A2D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569B9"/>
              </a:buClr>
              <a:buSzPts val="2800"/>
              <a:buFont typeface="Arial"/>
              <a:buNone/>
            </a:pPr>
            <a:endParaRPr sz="2800" b="1" dirty="0">
              <a:solidFill>
                <a:srgbClr val="4F81B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 dirty="0">
              <a:solidFill>
                <a:srgbClr val="0569B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endParaRPr sz="2800" b="0" i="0" u="none" strike="noStrike" cap="none" dirty="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4"/>
          <p:cNvSpPr txBox="1">
            <a:spLocks noGrp="1"/>
          </p:cNvSpPr>
          <p:nvPr>
            <p:ph type="body" idx="1"/>
          </p:nvPr>
        </p:nvSpPr>
        <p:spPr>
          <a:xfrm>
            <a:off x="198775" y="861400"/>
            <a:ext cx="11993100" cy="6033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4800" dirty="0"/>
              <a:t>              </a:t>
            </a: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4800" dirty="0" err="1"/>
              <a:t>Vă</a:t>
            </a:r>
            <a:r>
              <a:rPr lang="en-IE" sz="4800" dirty="0"/>
              <a:t> </a:t>
            </a:r>
            <a:r>
              <a:rPr lang="en-IE" sz="4800" dirty="0" err="1"/>
              <a:t>mulțumim</a:t>
            </a:r>
            <a:r>
              <a:rPr lang="en-IE" sz="4800" dirty="0"/>
              <a:t> </a:t>
            </a:r>
            <a:r>
              <a:rPr lang="en-IE" sz="4800" dirty="0" err="1"/>
              <a:t>pentru</a:t>
            </a:r>
            <a:r>
              <a:rPr lang="en-IE" sz="4800" dirty="0"/>
              <a:t> </a:t>
            </a:r>
            <a:r>
              <a:rPr lang="en-IE" sz="4800" dirty="0" err="1"/>
              <a:t>atenție</a:t>
            </a:r>
            <a:r>
              <a:rPr lang="en-IE" sz="4800" dirty="0"/>
              <a:t>! </a:t>
            </a:r>
            <a:endParaRPr sz="48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4800" dirty="0"/>
              <a:t>                           </a:t>
            </a:r>
            <a:r>
              <a:rPr lang="en-IE" sz="4800" dirty="0" err="1"/>
              <a:t>Aveți</a:t>
            </a:r>
            <a:r>
              <a:rPr lang="en-IE" sz="4800" dirty="0"/>
              <a:t> </a:t>
            </a:r>
            <a:r>
              <a:rPr lang="en-IE" sz="4800" dirty="0" err="1"/>
              <a:t>întrebări</a:t>
            </a:r>
            <a:r>
              <a:rPr lang="en-IE" sz="4800" dirty="0"/>
              <a:t>? </a:t>
            </a:r>
            <a:endParaRPr sz="4800" dirty="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4800" dirty="0" err="1"/>
              <a:t>Vă</a:t>
            </a:r>
            <a:r>
              <a:rPr lang="en-IE" sz="4800" dirty="0"/>
              <a:t> </a:t>
            </a:r>
            <a:r>
              <a:rPr lang="en-IE" sz="4800" dirty="0" err="1"/>
              <a:t>rugăm</a:t>
            </a:r>
            <a:r>
              <a:rPr lang="en-IE" sz="4800" dirty="0"/>
              <a:t> </a:t>
            </a:r>
            <a:r>
              <a:rPr lang="en-IE" sz="4800" dirty="0" err="1"/>
              <a:t>să</a:t>
            </a:r>
            <a:r>
              <a:rPr lang="en-IE" sz="4800" dirty="0"/>
              <a:t> </a:t>
            </a:r>
            <a:r>
              <a:rPr lang="en-IE" sz="4800" dirty="0" err="1"/>
              <a:t>completați</a:t>
            </a:r>
            <a:r>
              <a:rPr lang="en-IE" sz="4800" dirty="0"/>
              <a:t> </a:t>
            </a:r>
            <a:r>
              <a:rPr lang="en-IE" sz="4800" dirty="0" err="1"/>
              <a:t>sondajul</a:t>
            </a:r>
            <a:r>
              <a:rPr lang="en-IE" sz="4800" dirty="0"/>
              <a:t> </a:t>
            </a:r>
            <a:r>
              <a:rPr lang="en-IE" sz="4800" dirty="0" err="1"/>
              <a:t>nostru</a:t>
            </a:r>
            <a:r>
              <a:rPr lang="en-IE" sz="4800" dirty="0"/>
              <a:t> </a:t>
            </a:r>
            <a:r>
              <a:rPr lang="en-IE" sz="4800" dirty="0" err="1"/>
              <a:t>scurt</a:t>
            </a:r>
            <a:r>
              <a:rPr lang="en-IE" sz="4800" dirty="0"/>
              <a:t>.</a:t>
            </a:r>
            <a:endParaRPr sz="48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8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IE" sz="1600" b="1" dirty="0" err="1">
                <a:latin typeface="Arial"/>
                <a:ea typeface="Arial"/>
                <a:cs typeface="Arial"/>
                <a:sym typeface="Arial"/>
              </a:rPr>
              <a:t>Supravegherea</a:t>
            </a:r>
            <a:r>
              <a:rPr lang="en-IE" sz="16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600" b="1" dirty="0" err="1">
                <a:latin typeface="Arial"/>
                <a:ea typeface="Arial"/>
                <a:cs typeface="Arial"/>
                <a:sym typeface="Arial"/>
              </a:rPr>
              <a:t>închisorilor</a:t>
            </a:r>
            <a:r>
              <a:rPr lang="en-IE" sz="1600" b="1" dirty="0"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IE" sz="1600" b="1" dirty="0" err="1">
                <a:latin typeface="Arial"/>
                <a:ea typeface="Arial"/>
                <a:cs typeface="Arial"/>
                <a:sym typeface="Arial"/>
              </a:rPr>
              <a:t>îmbunătățirea</a:t>
            </a:r>
            <a:r>
              <a:rPr lang="en-IE" sz="16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600" b="1" dirty="0" err="1">
                <a:latin typeface="Arial"/>
                <a:ea typeface="Arial"/>
                <a:cs typeface="Arial"/>
                <a:sym typeface="Arial"/>
              </a:rPr>
              <a:t>drepturilor</a:t>
            </a:r>
            <a:r>
              <a:rPr lang="en-IE" sz="16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600" b="1" dirty="0" err="1">
                <a:latin typeface="Arial"/>
                <a:ea typeface="Arial"/>
                <a:cs typeface="Arial"/>
                <a:sym typeface="Arial"/>
              </a:rPr>
              <a:t>în</a:t>
            </a:r>
            <a:r>
              <a:rPr lang="en-IE" sz="1600" b="1" dirty="0">
                <a:latin typeface="Arial"/>
                <a:ea typeface="Arial"/>
                <a:cs typeface="Arial"/>
                <a:sym typeface="Arial"/>
              </a:rPr>
              <a:t> Europa </a:t>
            </a:r>
            <a:r>
              <a:rPr lang="en-IE" sz="1600" b="1" dirty="0" err="1">
                <a:latin typeface="Arial"/>
                <a:ea typeface="Arial"/>
                <a:cs typeface="Arial"/>
                <a:sym typeface="Arial"/>
              </a:rPr>
              <a:t>Proiect</a:t>
            </a:r>
            <a:r>
              <a:rPr lang="en-IE" sz="1600" b="1" dirty="0">
                <a:latin typeface="Arial"/>
                <a:ea typeface="Arial"/>
                <a:cs typeface="Arial"/>
                <a:sym typeface="Arial"/>
              </a:rPr>
              <a:t> (POIRE), Trinity College Dublin Irlanda </a:t>
            </a:r>
            <a:br>
              <a:rPr lang="en-IE" sz="1400" b="1" dirty="0">
                <a:latin typeface="Arial"/>
                <a:ea typeface="Arial"/>
                <a:cs typeface="Arial"/>
                <a:sym typeface="Arial"/>
              </a:rPr>
            </a:br>
            <a:endParaRPr sz="1400" b="1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Proiectul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POIRE a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primit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finanțare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din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partea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Consiliului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European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pentru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Cercetare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(ERC)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în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cadrul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programului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cercetare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și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inovare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Orizont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2020 al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Uniunii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Europene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în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temeiul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1400" b="1" dirty="0" err="1">
                <a:latin typeface="Arial"/>
                <a:ea typeface="Arial"/>
                <a:cs typeface="Arial"/>
                <a:sym typeface="Arial"/>
              </a:rPr>
              <a:t>acordului</a:t>
            </a:r>
            <a:r>
              <a:rPr lang="en-IE" sz="1400" b="1" dirty="0">
                <a:latin typeface="Arial"/>
                <a:ea typeface="Arial"/>
                <a:cs typeface="Arial"/>
                <a:sym typeface="Arial"/>
              </a:rPr>
              <a:t> de grant nr. 101069413.</a:t>
            </a:r>
            <a:endParaRPr sz="1800"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endParaRPr sz="2400" b="1" dirty="0"/>
          </a:p>
          <a:p>
            <a:pPr marL="0" lvl="0" indent="0" algn="ctr" rtl="0">
              <a:lnSpc>
                <a:spcPct val="708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</a:pPr>
            <a:r>
              <a:rPr lang="en-IE" sz="4800" dirty="0"/>
              <a:t> </a:t>
            </a:r>
            <a:endParaRPr dirty="0"/>
          </a:p>
        </p:txBody>
      </p:sp>
      <p:sp>
        <p:nvSpPr>
          <p:cNvPr id="240" name="Google Shape;240;p14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14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2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IE"/>
              <a:t>De ce suntem aici?</a:t>
            </a:r>
            <a:endParaRPr/>
          </a:p>
        </p:txBody>
      </p:sp>
      <p:sp>
        <p:nvSpPr>
          <p:cNvPr id="134" name="Google Shape;134;p2"/>
          <p:cNvSpPr txBox="1">
            <a:spLocks noGrp="1"/>
          </p:cNvSpPr>
          <p:nvPr>
            <p:ph type="body" idx="1"/>
          </p:nvPr>
        </p:nvSpPr>
        <p:spPr>
          <a:xfrm>
            <a:off x="479425" y="1769800"/>
            <a:ext cx="5148300" cy="44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152400" lvl="1" indent="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/>
              <a:buNone/>
            </a:pPr>
            <a:endParaRPr/>
          </a:p>
          <a:p>
            <a:pPr marL="342900" lvl="1" indent="-3429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IE">
                <a:solidFill>
                  <a:srgbClr val="272A2D"/>
                </a:solidFill>
              </a:rPr>
              <a:t>Membrii echipei Proiectul POIRE de la Trinity College Dublin au venit la aceasta închisoare și au întrebat care este cel mai bun mod de a le spune oamenilor despre CPT.</a:t>
            </a:r>
            <a:endParaRPr/>
          </a:p>
          <a:p>
            <a:pPr marL="0" lvl="1" indent="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>
              <a:solidFill>
                <a:srgbClr val="272A2D"/>
              </a:solidFill>
            </a:endParaRPr>
          </a:p>
          <a:p>
            <a:pPr marL="342900" lvl="1" indent="-3429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IE">
                <a:solidFill>
                  <a:srgbClr val="272A2D"/>
                </a:solidFill>
              </a:rPr>
              <a:t>Cel mai frecvent răspuns a fost un atelier în persoană . </a:t>
            </a:r>
            <a:endParaRPr/>
          </a:p>
          <a:p>
            <a:pPr marL="0" lvl="1" indent="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>
              <a:solidFill>
                <a:srgbClr val="272A2D"/>
              </a:solidFill>
            </a:endParaRPr>
          </a:p>
          <a:p>
            <a:pPr marL="342900" lvl="1" indent="-34290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IE">
                <a:solidFill>
                  <a:srgbClr val="272A2D"/>
                </a:solidFill>
              </a:rPr>
              <a:t>Scopul acestui atelier este să vă ajute sa aflați mai multe despre CPT. </a:t>
            </a:r>
            <a:endParaRPr/>
          </a:p>
        </p:txBody>
      </p:sp>
      <p:pic>
        <p:nvPicPr>
          <p:cNvPr id="135" name="Google Shape;135;p2" descr="A picture looking through a canopy of trees to the Campanile with Front Square behind it and a cloudy sky.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098041" y="0"/>
            <a:ext cx="6093968" cy="6397868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2777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IE" sz="3600"/>
              <a:t>Drepturi</a:t>
            </a:r>
            <a:endParaRPr/>
          </a:p>
        </p:txBody>
      </p:sp>
      <p:sp>
        <p:nvSpPr>
          <p:cNvPr id="143" name="Google Shape;143;p3"/>
          <p:cNvSpPr txBox="1">
            <a:spLocks noGrp="1"/>
          </p:cNvSpPr>
          <p:nvPr>
            <p:ph type="body" idx="1"/>
          </p:nvPr>
        </p:nvSpPr>
        <p:spPr>
          <a:xfrm>
            <a:off x="479425" y="1261872"/>
            <a:ext cx="5148378" cy="4851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000"/>
              <a:buNone/>
            </a:pPr>
            <a:endParaRPr sz="2000"/>
          </a:p>
          <a:p>
            <a:pPr marL="0" lvl="0" indent="0" algn="ctr" rtl="0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Clr>
                <a:srgbClr val="272A2D"/>
              </a:buClr>
              <a:buSzPts val="3600"/>
              <a:buNone/>
            </a:pPr>
            <a:r>
              <a:rPr lang="en-IE" sz="3600">
                <a:solidFill>
                  <a:srgbClr val="272A2D"/>
                </a:solidFill>
              </a:rPr>
              <a:t>Când vorbim despre drepturi, la ce ne referim? </a:t>
            </a:r>
            <a:endParaRPr/>
          </a:p>
          <a:p>
            <a:pPr marL="0" lvl="0" indent="0" algn="ctr" rtl="0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Clr>
                <a:srgbClr val="50555A"/>
              </a:buClr>
              <a:buSzPts val="3600"/>
              <a:buNone/>
            </a:pPr>
            <a:endParaRPr sz="3600">
              <a:solidFill>
                <a:srgbClr val="272A2D"/>
              </a:solidFill>
            </a:endParaRPr>
          </a:p>
          <a:p>
            <a:pPr marL="0" lvl="0" indent="0" algn="ctr" rtl="0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Clr>
                <a:srgbClr val="50555A"/>
              </a:buClr>
              <a:buSzPts val="3600"/>
              <a:buNone/>
            </a:pPr>
            <a:endParaRPr sz="3600">
              <a:solidFill>
                <a:srgbClr val="272A2D"/>
              </a:solidFill>
            </a:endParaRPr>
          </a:p>
          <a:p>
            <a:pPr marL="0" lvl="0" indent="0" algn="ctr" rtl="0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Clr>
                <a:srgbClr val="272A2D"/>
              </a:buClr>
              <a:buSzPts val="3600"/>
              <a:buNone/>
            </a:pPr>
            <a:r>
              <a:rPr lang="en-IE" sz="3600">
                <a:solidFill>
                  <a:srgbClr val="272A2D"/>
                </a:solidFill>
              </a:rPr>
              <a:t>Ce drepturi credeți că aveți?</a:t>
            </a:r>
            <a:endParaRPr/>
          </a:p>
          <a:p>
            <a:pPr marL="0" lvl="0" indent="0" algn="ctr" rtl="0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Clr>
                <a:srgbClr val="50555A"/>
              </a:buClr>
              <a:buSzPts val="3600"/>
              <a:buNone/>
            </a:pPr>
            <a:endParaRPr sz="3600">
              <a:solidFill>
                <a:srgbClr val="272A2D"/>
              </a:solidFill>
            </a:endParaRPr>
          </a:p>
          <a:p>
            <a:pPr marL="0" lvl="0" indent="0" algn="ctr" rtl="0">
              <a:lnSpc>
                <a:spcPct val="75000"/>
              </a:lnSpc>
              <a:spcBef>
                <a:spcPts val="600"/>
              </a:spcBef>
              <a:spcAft>
                <a:spcPts val="0"/>
              </a:spcAft>
              <a:buClr>
                <a:srgbClr val="50555A"/>
              </a:buClr>
              <a:buSzPts val="3600"/>
              <a:buNone/>
            </a:pPr>
            <a:endParaRPr sz="360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35000"/>
              </a:lnSpc>
              <a:spcBef>
                <a:spcPts val="600"/>
              </a:spcBef>
              <a:spcAft>
                <a:spcPts val="0"/>
              </a:spcAft>
              <a:buClr>
                <a:srgbClr val="50555A"/>
              </a:buClr>
              <a:buSzPts val="2000"/>
              <a:buNone/>
            </a:pPr>
            <a:endParaRPr sz="2000"/>
          </a:p>
        </p:txBody>
      </p:sp>
      <p:pic>
        <p:nvPicPr>
          <p:cNvPr id="144" name="Google Shape;144;p3" descr="Colorful hands in different colors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531933"/>
            <a:ext cx="6096000" cy="53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3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3</a:t>
            </a:fld>
            <a:endParaRPr/>
          </a:p>
        </p:txBody>
      </p:sp>
      <p:sp>
        <p:nvSpPr>
          <p:cNvPr id="146" name="Google Shape;146;p3"/>
          <p:cNvSpPr txBox="1"/>
          <p:nvPr/>
        </p:nvSpPr>
        <p:spPr>
          <a:xfrm>
            <a:off x="7674964" y="1570291"/>
            <a:ext cx="3297836" cy="1031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IE"/>
              <a:t>Drepturi</a:t>
            </a:r>
            <a:br>
              <a:rPr lang="en-IE"/>
            </a:br>
            <a:endParaRPr/>
          </a:p>
        </p:txBody>
      </p:sp>
      <p:sp>
        <p:nvSpPr>
          <p:cNvPr id="153" name="Google Shape;153;p4"/>
          <p:cNvSpPr txBox="1"/>
          <p:nvPr/>
        </p:nvSpPr>
        <p:spPr>
          <a:xfrm>
            <a:off x="479425" y="530950"/>
            <a:ext cx="5541000" cy="52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400"/>
              <a:buFont typeface="Arial"/>
              <a:buNone/>
            </a:pPr>
            <a:endParaRPr sz="24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endParaRPr lang="en-IE" sz="2400" dirty="0"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endParaRPr lang="en-IE" sz="2400" dirty="0"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endParaRPr lang="en-IE" sz="2400" dirty="0"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Chiar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dacă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va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aflați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în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închisoare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aveți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în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continuare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drepturi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.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Acestea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sunt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lucruri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bază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pe care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fiecare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persoană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ar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trebui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să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le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aibă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sau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să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le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poată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face </a:t>
            </a:r>
            <a:r>
              <a:rPr lang="en-IE" sz="2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dirty="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Scopul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drepturilor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este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sa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va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ajute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sa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fiți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în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siguranță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respectat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si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400" dirty="0" err="1">
                <a:latin typeface="Calibri"/>
                <a:ea typeface="Calibri"/>
                <a:cs typeface="Calibri"/>
                <a:sym typeface="Calibri"/>
              </a:rPr>
              <a:t>tratat</a:t>
            </a:r>
            <a:r>
              <a:rPr lang="en-IE" sz="2400" dirty="0">
                <a:latin typeface="Calibri"/>
                <a:ea typeface="Calibri"/>
                <a:cs typeface="Calibri"/>
                <a:sym typeface="Calibri"/>
              </a:rPr>
              <a:t> correct. </a:t>
            </a:r>
            <a:r>
              <a:rPr lang="en-IE" sz="24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400"/>
              <a:buFont typeface="Arial"/>
              <a:buNone/>
            </a:pPr>
            <a:endParaRPr sz="24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4" name="Google Shape;154;p4"/>
          <p:cNvCxnSpPr/>
          <p:nvPr/>
        </p:nvCxnSpPr>
        <p:spPr>
          <a:xfrm>
            <a:off x="6086475" y="1629295"/>
            <a:ext cx="0" cy="4438996"/>
          </a:xfrm>
          <a:prstGeom prst="straightConnector1">
            <a:avLst/>
          </a:prstGeom>
          <a:noFill/>
          <a:ln w="9525" cap="flat" cmpd="sng">
            <a:solidFill>
              <a:srgbClr val="50555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5" name="Google Shape;155;p4"/>
          <p:cNvSpPr txBox="1"/>
          <p:nvPr/>
        </p:nvSpPr>
        <p:spPr>
          <a:xfrm>
            <a:off x="6500555" y="1570290"/>
            <a:ext cx="5184344" cy="4597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000"/>
              <a:buFont typeface="Arial"/>
              <a:buNone/>
            </a:pPr>
            <a:endParaRPr sz="20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000"/>
              <a:buFont typeface="Arial"/>
              <a:buNone/>
            </a:pPr>
            <a:endParaRPr sz="20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000"/>
              <a:buFont typeface="Arial"/>
              <a:buNone/>
            </a:pPr>
            <a:r>
              <a:rPr lang="en-IE" sz="200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000"/>
              <a:buFont typeface="Arial"/>
              <a:buNone/>
            </a:pPr>
            <a:endParaRPr sz="20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000"/>
              <a:buFont typeface="Arial"/>
              <a:buNone/>
            </a:pPr>
            <a:endParaRPr sz="20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4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4</a:t>
            </a:fld>
            <a:endParaRPr/>
          </a:p>
        </p:txBody>
      </p:sp>
      <p:pic>
        <p:nvPicPr>
          <p:cNvPr id="2" name="Graphic 1" descr="Group outline">
            <a:extLst>
              <a:ext uri="{FF2B5EF4-FFF2-40B4-BE49-F238E27FC236}">
                <a16:creationId xmlns:a16="http://schemas.microsoft.com/office/drawing/2014/main" id="{08F04999-7C51-9D82-9A2F-9C9D1C8906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4842" y="1629295"/>
            <a:ext cx="3704896" cy="37048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5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616574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2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IE"/>
              <a:t>De ce este necesară monitorizarea închisorilor? </a:t>
            </a:r>
            <a:endParaRPr/>
          </a:p>
        </p:txBody>
      </p:sp>
      <p:sp>
        <p:nvSpPr>
          <p:cNvPr id="164" name="Google Shape;164;p5"/>
          <p:cNvSpPr txBox="1">
            <a:spLocks noGrp="1"/>
          </p:cNvSpPr>
          <p:nvPr>
            <p:ph type="body" idx="1"/>
          </p:nvPr>
        </p:nvSpPr>
        <p:spPr>
          <a:xfrm>
            <a:off x="479425" y="747250"/>
            <a:ext cx="5426700" cy="55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800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en-IE" sz="2800">
                <a:solidFill>
                  <a:srgbClr val="000000"/>
                </a:solidFill>
              </a:rPr>
              <a:t>Știi că uneori lucrurile pot merge rău în închisori, de exemplu, pot exista condiții sau tratamente rele.</a:t>
            </a:r>
            <a:endParaRPr/>
          </a:p>
          <a:p>
            <a:pPr marL="0" lvl="0" indent="0" algn="ctr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800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en-IE" sz="2800">
                <a:solidFill>
                  <a:srgbClr val="000000"/>
                </a:solidFill>
              </a:rPr>
              <a:t>O modalitate de a încerca să prevenim aceste lucruri rele este de a primi vizite de la persoane independente de închisoare.</a:t>
            </a:r>
            <a:endParaRPr sz="280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endParaRPr sz="280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en-IE" sz="2800">
                <a:solidFill>
                  <a:srgbClr val="000000"/>
                </a:solidFill>
              </a:rPr>
              <a:t>    Credeți că independența este importantă?</a:t>
            </a:r>
            <a:endParaRPr/>
          </a:p>
          <a:p>
            <a:pPr marL="0" lvl="0" indent="0" algn="ctr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800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800"/>
              <a:buNone/>
            </a:pPr>
            <a:endParaRPr sz="2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endParaRPr sz="280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</a:pPr>
            <a:r>
              <a:rPr lang="en-IE"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marL="0" lvl="0" indent="0" algn="l" rtl="0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800"/>
              <a:buNone/>
            </a:pP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400"/>
              <a:buNone/>
            </a:pPr>
            <a:endParaRPr/>
          </a:p>
        </p:txBody>
      </p:sp>
      <p:sp>
        <p:nvSpPr>
          <p:cNvPr id="165" name="Google Shape;165;p5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</a:pPr>
            <a:fld id="{00000000-1234-1234-1234-123412341234}" type="slidenum">
              <a:rPr lang="en-IE"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Hands holding bars in a jail&#10;&#10;AI-generated content may be incorrect.">
            <a:extLst>
              <a:ext uri="{FF2B5EF4-FFF2-40B4-BE49-F238E27FC236}">
                <a16:creationId xmlns:a16="http://schemas.microsoft.com/office/drawing/2014/main" id="{837EB6C5-971C-DA8F-7AD3-C66881B4CF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506165" y="1945730"/>
            <a:ext cx="5426699" cy="36153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6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60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77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br>
              <a:rPr lang="en-IE" sz="4800"/>
            </a:br>
            <a:r>
              <a:rPr lang="en-IE" sz="4800"/>
              <a:t>Despre CPT</a:t>
            </a:r>
            <a:endParaRPr/>
          </a:p>
        </p:txBody>
      </p:sp>
      <p:pic>
        <p:nvPicPr>
          <p:cNvPr id="173" name="Google Shape;173;p6" descr="A blue and white logo with yellow stars and a circle&#10;&#10;AI-generated content may be incorrect.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699707" y="1401311"/>
            <a:ext cx="3767033" cy="3545443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6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</a:pPr>
            <a:fld id="{00000000-1234-1234-1234-123412341234}" type="slidenum">
              <a:rPr lang="en-IE"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6"/>
          <p:cNvSpPr txBox="1"/>
          <p:nvPr/>
        </p:nvSpPr>
        <p:spPr>
          <a:xfrm>
            <a:off x="479425" y="825900"/>
            <a:ext cx="6521100" cy="57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>
              <a:solidFill>
                <a:srgbClr val="0569B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0569B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IE" sz="3200">
                <a:solidFill>
                  <a:srgbClr val="272A2D"/>
                </a:solidFill>
              </a:rPr>
              <a:t>CPT este prescurtarea de la Comitetul European pentru Prevenirea Torturii și a Pedepselor sau Tratamentelor Inumane sau Degradante.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2A2D"/>
              </a:buClr>
              <a:buSzPts val="3200"/>
              <a:buFont typeface="Arial"/>
              <a:buNone/>
            </a:pPr>
            <a:r>
              <a:rPr lang="en-IE" sz="3200">
                <a:solidFill>
                  <a:srgbClr val="272A2D"/>
                </a:solidFill>
              </a:rPr>
              <a:t>CPT este o organizatie independenta </a:t>
            </a:r>
            <a:r>
              <a:rPr lang="en-IE" sz="3200" b="0" i="0" u="none" strike="noStrike" cap="none">
                <a:solidFill>
                  <a:srgbClr val="272A2D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569B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</a:pPr>
            <a:endParaRPr sz="900" b="0" i="0" u="none" strike="noStrike" cap="none">
              <a:solidFill>
                <a:srgbClr val="0569B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"/>
          <p:cNvSpPr txBox="1">
            <a:spLocks noGrp="1"/>
          </p:cNvSpPr>
          <p:nvPr>
            <p:ph type="title"/>
          </p:nvPr>
        </p:nvSpPr>
        <p:spPr>
          <a:xfrm>
            <a:off x="479425" y="388336"/>
            <a:ext cx="6473167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77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IE" sz="4800"/>
              <a:t>Tratamente inumane sau degradante  </a:t>
            </a:r>
            <a:endParaRPr/>
          </a:p>
        </p:txBody>
      </p:sp>
      <p:pic>
        <p:nvPicPr>
          <p:cNvPr id="182" name="Google Shape;182;p7" descr="A blue and white logo with yellow stars and a circle&#10;&#10;AI-generated content may be incorrect.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699707" y="1401311"/>
            <a:ext cx="3767033" cy="3545443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7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</a:pPr>
            <a:fld id="{00000000-1234-1234-1234-123412341234}" type="slidenum">
              <a:rPr lang="en-IE"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7"/>
          <p:cNvSpPr txBox="1"/>
          <p:nvPr/>
        </p:nvSpPr>
        <p:spPr>
          <a:xfrm>
            <a:off x="346841" y="2620034"/>
            <a:ext cx="6337800" cy="26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>
                <a:solidFill>
                  <a:srgbClr val="272A2D"/>
                </a:solidFill>
                <a:latin typeface="Calibri"/>
                <a:ea typeface="Calibri"/>
                <a:cs typeface="Calibri"/>
                <a:sym typeface="Calibri"/>
              </a:rPr>
              <a:t>La ce vă gândiți când auziți termenul ‘</a:t>
            </a:r>
            <a:r>
              <a:rPr lang="en-IE" sz="3200" b="1">
                <a:solidFill>
                  <a:srgbClr val="272A2D"/>
                </a:solidFill>
                <a:latin typeface="Calibri"/>
                <a:ea typeface="Calibri"/>
                <a:cs typeface="Calibri"/>
                <a:sym typeface="Calibri"/>
              </a:rPr>
              <a:t>tortură</a:t>
            </a:r>
            <a:r>
              <a:rPr lang="en-IE" sz="3200">
                <a:solidFill>
                  <a:srgbClr val="272A2D"/>
                </a:solidFill>
                <a:latin typeface="Calibri"/>
                <a:ea typeface="Calibri"/>
                <a:cs typeface="Calibri"/>
                <a:sym typeface="Calibri"/>
              </a:rPr>
              <a:t>’ ?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272A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272A2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>
                <a:solidFill>
                  <a:srgbClr val="272A2D"/>
                </a:solidFill>
                <a:latin typeface="Calibri"/>
                <a:ea typeface="Calibri"/>
                <a:cs typeface="Calibri"/>
                <a:sym typeface="Calibri"/>
              </a:rPr>
              <a:t>Știți ce se înțelege prin ‘</a:t>
            </a:r>
            <a:r>
              <a:rPr lang="en-IE" sz="3200" b="1">
                <a:solidFill>
                  <a:srgbClr val="272A2D"/>
                </a:solidFill>
                <a:latin typeface="Calibri"/>
                <a:ea typeface="Calibri"/>
                <a:cs typeface="Calibri"/>
                <a:sym typeface="Calibri"/>
              </a:rPr>
              <a:t>tratament inuman sau degradant</a:t>
            </a:r>
            <a:r>
              <a:rPr lang="en-IE" sz="3200">
                <a:solidFill>
                  <a:srgbClr val="272A2D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8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2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IE"/>
              <a:t>Ce știm </a:t>
            </a:r>
            <a:endParaRPr/>
          </a:p>
        </p:txBody>
      </p:sp>
      <p:sp>
        <p:nvSpPr>
          <p:cNvPr id="191" name="Google Shape;191;p8"/>
          <p:cNvSpPr txBox="1">
            <a:spLocks noGrp="1"/>
          </p:cNvSpPr>
          <p:nvPr>
            <p:ph type="body" idx="1"/>
          </p:nvPr>
        </p:nvSpPr>
        <p:spPr>
          <a:xfrm>
            <a:off x="255650" y="563785"/>
            <a:ext cx="7000500" cy="5305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lvl="0" indent="0" algn="l" rtl="0">
              <a:lnSpc>
                <a:spcPct val="27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58823"/>
              </a:lnSpc>
              <a:spcBef>
                <a:spcPts val="800"/>
              </a:spcBef>
              <a:spcAft>
                <a:spcPts val="0"/>
              </a:spcAft>
              <a:buClr>
                <a:srgbClr val="50555A"/>
              </a:buClr>
              <a:buSzPts val="1700"/>
              <a:buNone/>
            </a:pPr>
            <a:r>
              <a:rPr lang="en-IE" sz="2800" dirty="0">
                <a:solidFill>
                  <a:srgbClr val="000000"/>
                </a:solidFill>
              </a:rPr>
              <a:t>S-a </a:t>
            </a:r>
            <a:r>
              <a:rPr lang="en-IE" sz="2800" dirty="0" err="1">
                <a:solidFill>
                  <a:srgbClr val="000000"/>
                </a:solidFill>
              </a:rPr>
              <a:t>efectuat</a:t>
            </a:r>
            <a:r>
              <a:rPr lang="en-IE" sz="2800" dirty="0">
                <a:solidFill>
                  <a:srgbClr val="000000"/>
                </a:solidFill>
              </a:rPr>
              <a:t> un </a:t>
            </a:r>
            <a:r>
              <a:rPr lang="en-IE" sz="2800" dirty="0" err="1">
                <a:solidFill>
                  <a:srgbClr val="000000"/>
                </a:solidFill>
              </a:rPr>
              <a:t>sondaj</a:t>
            </a:r>
            <a:r>
              <a:rPr lang="en-IE" sz="2800" dirty="0">
                <a:solidFill>
                  <a:srgbClr val="000000"/>
                </a:solidFill>
              </a:rPr>
              <a:t> de </a:t>
            </a:r>
            <a:r>
              <a:rPr lang="en-IE" sz="2800" dirty="0" err="1">
                <a:solidFill>
                  <a:srgbClr val="000000"/>
                </a:solidFill>
              </a:rPr>
              <a:t>conștientizare</a:t>
            </a:r>
            <a:r>
              <a:rPr lang="en-IE" sz="2800" dirty="0">
                <a:solidFill>
                  <a:srgbClr val="000000"/>
                </a:solidFill>
              </a:rPr>
              <a:t> </a:t>
            </a:r>
            <a:r>
              <a:rPr lang="en-IE" sz="2800" dirty="0" err="1">
                <a:solidFill>
                  <a:srgbClr val="000000"/>
                </a:solidFill>
              </a:rPr>
              <a:t>în</a:t>
            </a:r>
            <a:r>
              <a:rPr lang="en-IE" sz="2800" dirty="0">
                <a:solidFill>
                  <a:srgbClr val="000000"/>
                </a:solidFill>
              </a:rPr>
              <a:t> </a:t>
            </a:r>
            <a:r>
              <a:rPr lang="en-IE" sz="2800" dirty="0" err="1">
                <a:solidFill>
                  <a:srgbClr val="000000"/>
                </a:solidFill>
              </a:rPr>
              <a:t>Penitenciarul</a:t>
            </a:r>
            <a:r>
              <a:rPr lang="en-IE" sz="2800" dirty="0">
                <a:solidFill>
                  <a:srgbClr val="000000"/>
                </a:solidFill>
              </a:rPr>
              <a:t> din </a:t>
            </a:r>
            <a:r>
              <a:rPr lang="en-IE" sz="2800" dirty="0" err="1">
                <a:solidFill>
                  <a:srgbClr val="000000"/>
                </a:solidFill>
              </a:rPr>
              <a:t>Timișoara</a:t>
            </a:r>
            <a:r>
              <a:rPr lang="en-IE" sz="2800" dirty="0">
                <a:solidFill>
                  <a:srgbClr val="000000"/>
                </a:solidFill>
              </a:rPr>
              <a:t> </a:t>
            </a:r>
            <a:r>
              <a:rPr lang="en-IE" sz="2800" dirty="0" err="1">
                <a:solidFill>
                  <a:srgbClr val="000000"/>
                </a:solidFill>
              </a:rPr>
              <a:t>și</a:t>
            </a:r>
            <a:r>
              <a:rPr lang="en-IE" sz="2800" dirty="0">
                <a:solidFill>
                  <a:srgbClr val="000000"/>
                </a:solidFill>
              </a:rPr>
              <a:t> s-a </a:t>
            </a:r>
            <a:r>
              <a:rPr lang="en-IE" sz="2800" dirty="0" err="1">
                <a:solidFill>
                  <a:srgbClr val="000000"/>
                </a:solidFill>
              </a:rPr>
              <a:t>constatat</a:t>
            </a:r>
            <a:r>
              <a:rPr lang="en-IE" sz="2800" dirty="0">
                <a:solidFill>
                  <a:srgbClr val="000000"/>
                </a:solidFill>
              </a:rPr>
              <a:t> </a:t>
            </a:r>
            <a:r>
              <a:rPr lang="en-IE" sz="2800" dirty="0" err="1">
                <a:solidFill>
                  <a:srgbClr val="000000"/>
                </a:solidFill>
              </a:rPr>
              <a:t>că</a:t>
            </a:r>
            <a:r>
              <a:rPr lang="en-IE" sz="2800" dirty="0">
                <a:solidFill>
                  <a:srgbClr val="000000"/>
                </a:solidFill>
              </a:rPr>
              <a:t>:    </a:t>
            </a:r>
            <a:endParaRPr sz="2800" dirty="0">
              <a:solidFill>
                <a:srgbClr val="000000"/>
              </a:solidFill>
            </a:endParaRPr>
          </a:p>
          <a:p>
            <a:pPr marL="457200" lvl="0" indent="-406400" algn="l" rtl="0">
              <a:lnSpc>
                <a:spcPct val="158823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800"/>
              <a:buChar char="-"/>
            </a:pPr>
            <a:r>
              <a:rPr lang="en-IE" sz="2800" dirty="0" err="1">
                <a:solidFill>
                  <a:srgbClr val="000000"/>
                </a:solidFill>
              </a:rPr>
              <a:t>Puțin</a:t>
            </a:r>
            <a:r>
              <a:rPr lang="en-IE" sz="2800" dirty="0">
                <a:solidFill>
                  <a:srgbClr val="000000"/>
                </a:solidFill>
              </a:rPr>
              <a:t> sub 25% din </a:t>
            </a:r>
            <a:r>
              <a:rPr lang="en-IE" sz="2800" dirty="0" err="1">
                <a:solidFill>
                  <a:srgbClr val="000000"/>
                </a:solidFill>
              </a:rPr>
              <a:t>participanții</a:t>
            </a:r>
            <a:r>
              <a:rPr lang="en-IE" sz="2800" dirty="0">
                <a:solidFill>
                  <a:srgbClr val="000000"/>
                </a:solidFill>
              </a:rPr>
              <a:t> la </a:t>
            </a:r>
            <a:r>
              <a:rPr lang="en-IE" sz="2800" dirty="0" err="1">
                <a:solidFill>
                  <a:srgbClr val="000000"/>
                </a:solidFill>
              </a:rPr>
              <a:t>sondaj</a:t>
            </a:r>
            <a:r>
              <a:rPr lang="en-IE" sz="2800" dirty="0">
                <a:solidFill>
                  <a:srgbClr val="000000"/>
                </a:solidFill>
              </a:rPr>
              <a:t> au </a:t>
            </a:r>
            <a:r>
              <a:rPr lang="en-IE" sz="2800" dirty="0" err="1">
                <a:solidFill>
                  <a:srgbClr val="000000"/>
                </a:solidFill>
              </a:rPr>
              <a:t>auzit</a:t>
            </a:r>
            <a:r>
              <a:rPr lang="en-IE" sz="2800" dirty="0">
                <a:solidFill>
                  <a:srgbClr val="000000"/>
                </a:solidFill>
              </a:rPr>
              <a:t> de CPT </a:t>
            </a:r>
            <a:endParaRPr sz="2800" dirty="0">
              <a:solidFill>
                <a:srgbClr val="000000"/>
              </a:solidFill>
            </a:endParaRPr>
          </a:p>
          <a:p>
            <a:pPr marL="457200" lvl="0" indent="-406400" algn="l" rtl="0">
              <a:lnSpc>
                <a:spcPct val="15882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-"/>
            </a:pPr>
            <a:r>
              <a:rPr lang="en-IE" sz="2800" dirty="0">
                <a:solidFill>
                  <a:srgbClr val="000000"/>
                </a:solidFill>
              </a:rPr>
              <a:t>Din 21 de </a:t>
            </a:r>
            <a:r>
              <a:rPr lang="en-IE" sz="2800" dirty="0" err="1">
                <a:solidFill>
                  <a:srgbClr val="000000"/>
                </a:solidFill>
              </a:rPr>
              <a:t>interviuri</a:t>
            </a:r>
            <a:r>
              <a:rPr lang="en-IE" sz="2800" dirty="0">
                <a:solidFill>
                  <a:srgbClr val="000000"/>
                </a:solidFill>
              </a:rPr>
              <a:t>, </a:t>
            </a:r>
            <a:r>
              <a:rPr lang="en-IE" sz="2800" dirty="0" err="1">
                <a:solidFill>
                  <a:srgbClr val="000000"/>
                </a:solidFill>
              </a:rPr>
              <a:t>nimeni</a:t>
            </a:r>
            <a:r>
              <a:rPr lang="en-IE" sz="2800" dirty="0">
                <a:solidFill>
                  <a:srgbClr val="000000"/>
                </a:solidFill>
              </a:rPr>
              <a:t> nu a </a:t>
            </a:r>
            <a:r>
              <a:rPr lang="en-IE" sz="2800" dirty="0" err="1">
                <a:solidFill>
                  <a:srgbClr val="000000"/>
                </a:solidFill>
              </a:rPr>
              <a:t>auzit</a:t>
            </a:r>
            <a:r>
              <a:rPr lang="en-IE" sz="2800" dirty="0">
                <a:solidFill>
                  <a:srgbClr val="000000"/>
                </a:solidFill>
              </a:rPr>
              <a:t> de CPT</a:t>
            </a:r>
            <a:endParaRPr sz="2800" dirty="0">
              <a:solidFill>
                <a:srgbClr val="000000"/>
              </a:solidFill>
            </a:endParaRPr>
          </a:p>
          <a:p>
            <a:pPr marL="457200" lvl="0" indent="0" algn="l" rtl="0">
              <a:lnSpc>
                <a:spcPct val="158823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IE" sz="2800" dirty="0" err="1">
                <a:solidFill>
                  <a:srgbClr val="000000"/>
                </a:solidFill>
              </a:rPr>
              <a:t>Acest</a:t>
            </a:r>
            <a:r>
              <a:rPr lang="en-IE" sz="2800" dirty="0">
                <a:solidFill>
                  <a:srgbClr val="000000"/>
                </a:solidFill>
              </a:rPr>
              <a:t> </a:t>
            </a:r>
            <a:r>
              <a:rPr lang="en-IE" sz="2800" dirty="0" err="1">
                <a:solidFill>
                  <a:srgbClr val="000000"/>
                </a:solidFill>
              </a:rPr>
              <a:t>lucru</a:t>
            </a:r>
            <a:r>
              <a:rPr lang="en-IE" sz="2800" dirty="0">
                <a:solidFill>
                  <a:srgbClr val="000000"/>
                </a:solidFill>
              </a:rPr>
              <a:t> </a:t>
            </a:r>
            <a:r>
              <a:rPr lang="en-IE" sz="2800" dirty="0" err="1">
                <a:solidFill>
                  <a:srgbClr val="000000"/>
                </a:solidFill>
              </a:rPr>
              <a:t>este</a:t>
            </a:r>
            <a:r>
              <a:rPr lang="en-IE" sz="2800" dirty="0">
                <a:solidFill>
                  <a:srgbClr val="000000"/>
                </a:solidFill>
              </a:rPr>
              <a:t> similar cu </a:t>
            </a:r>
            <a:r>
              <a:rPr lang="en-IE" sz="2800" dirty="0" err="1">
                <a:solidFill>
                  <a:srgbClr val="000000"/>
                </a:solidFill>
              </a:rPr>
              <a:t>alte</a:t>
            </a:r>
            <a:r>
              <a:rPr lang="en-IE" sz="2800" dirty="0">
                <a:solidFill>
                  <a:srgbClr val="000000"/>
                </a:solidFill>
              </a:rPr>
              <a:t> </a:t>
            </a:r>
            <a:r>
              <a:rPr lang="en-IE" sz="2800" dirty="0" err="1">
                <a:solidFill>
                  <a:srgbClr val="000000"/>
                </a:solidFill>
              </a:rPr>
              <a:t>locuri</a:t>
            </a:r>
            <a:r>
              <a:rPr lang="en-IE" sz="2800" dirty="0">
                <a:solidFill>
                  <a:srgbClr val="000000"/>
                </a:solidFill>
              </a:rPr>
              <a:t> din Europa!</a:t>
            </a:r>
            <a:endParaRPr sz="2800" dirty="0">
              <a:solidFill>
                <a:srgbClr val="000000"/>
              </a:solidFill>
            </a:endParaRPr>
          </a:p>
        </p:txBody>
      </p:sp>
      <p:pic>
        <p:nvPicPr>
          <p:cNvPr id="192" name="Google Shape;192;p8" descr="Research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65298" y="1545750"/>
            <a:ext cx="3640825" cy="3640825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8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</a:pPr>
            <a:fld id="{00000000-1234-1234-1234-123412341234}" type="slidenum">
              <a:rPr lang="en-IE"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9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0000"/>
          </a:bodyPr>
          <a:lstStyle/>
          <a:p>
            <a:pPr marL="0" lvl="0" indent="0" algn="l" rtl="0">
              <a:lnSpc>
                <a:spcPct val="12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IE"/>
              <a:t>De ce ar trebui sa știți despre CPT?</a:t>
            </a:r>
            <a:endParaRPr/>
          </a:p>
        </p:txBody>
      </p:sp>
      <p:sp>
        <p:nvSpPr>
          <p:cNvPr id="200" name="Google Shape;200;p9"/>
          <p:cNvSpPr txBox="1"/>
          <p:nvPr/>
        </p:nvSpPr>
        <p:spPr>
          <a:xfrm>
            <a:off x="479424" y="1541530"/>
            <a:ext cx="5616575" cy="4390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 fontScale="700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IE" sz="2952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Cercetările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arată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că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multe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persoane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din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închisori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2952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52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Nu au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auzit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niciodată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de CPT</a:t>
            </a:r>
            <a:endParaRPr sz="2952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Nu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știu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ce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face</a:t>
            </a:r>
            <a:endParaRPr sz="2952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Nu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știu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că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este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bine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să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vorbească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cu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ei</a:t>
            </a:r>
            <a:endParaRPr sz="2952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52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Când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oamenii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află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mai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multe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, se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simt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2952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52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952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👍 Mai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în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siguranță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când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vorbesc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cu CPT</a:t>
            </a:r>
            <a:endParaRPr sz="2952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👍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Bucuroși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că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cineva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verifică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condițiile</a:t>
            </a:r>
            <a:r>
              <a:rPr lang="en-IE" sz="2952" dirty="0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 din </a:t>
            </a:r>
            <a:r>
              <a:rPr lang="en-IE" sz="2952" dirty="0" err="1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rPr>
              <a:t>închisori</a:t>
            </a:r>
            <a:endParaRPr sz="2952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4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 sz="600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4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endParaRPr sz="600" b="0" i="0" u="none" strike="noStrike" cap="none" dirty="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28125"/>
              </a:lnSpc>
              <a:spcBef>
                <a:spcPts val="400"/>
              </a:spcBef>
              <a:spcAft>
                <a:spcPts val="0"/>
              </a:spcAft>
              <a:buClr>
                <a:srgbClr val="272A2D"/>
              </a:buClr>
              <a:buSzPts val="6720"/>
              <a:buFont typeface="Calibri"/>
              <a:buNone/>
            </a:pPr>
            <a:endParaRPr dirty="0"/>
          </a:p>
        </p:txBody>
      </p:sp>
      <p:sp>
        <p:nvSpPr>
          <p:cNvPr id="201" name="Google Shape;201;p9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Calibri"/>
              <a:buNone/>
            </a:pPr>
            <a:fld id="{00000000-1234-1234-1234-123412341234}" type="slidenum">
              <a:rPr lang="en-IE"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2" name="Google Shape;202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40265" y="1541530"/>
            <a:ext cx="5616575" cy="4270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CD">
  <a:themeElements>
    <a:clrScheme name="TCD">
      <a:dk1>
        <a:srgbClr val="0569B9"/>
      </a:dk1>
      <a:lt1>
        <a:srgbClr val="FFFFFF"/>
      </a:lt1>
      <a:dk2>
        <a:srgbClr val="50555A"/>
      </a:dk2>
      <a:lt2>
        <a:srgbClr val="FFFFFF"/>
      </a:lt2>
      <a:accent1>
        <a:srgbClr val="0569B9"/>
      </a:accent1>
      <a:accent2>
        <a:srgbClr val="00AACD"/>
      </a:accent2>
      <a:accent3>
        <a:srgbClr val="00B4AA"/>
      </a:accent3>
      <a:accent4>
        <a:srgbClr val="32D732"/>
      </a:accent4>
      <a:accent5>
        <a:srgbClr val="FF641E"/>
      </a:accent5>
      <a:accent6>
        <a:srgbClr val="823278"/>
      </a:accent6>
      <a:hlink>
        <a:srgbClr val="0569B9"/>
      </a:hlink>
      <a:folHlink>
        <a:srgbClr val="0569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62A7AADF3678449589386B801AE955" ma:contentTypeVersion="4" ma:contentTypeDescription="Create a new document." ma:contentTypeScope="" ma:versionID="e19b18ab3d2149f0b5e1784716c2c419">
  <xsd:schema xmlns:xsd="http://www.w3.org/2001/XMLSchema" xmlns:xs="http://www.w3.org/2001/XMLSchema" xmlns:p="http://schemas.microsoft.com/office/2006/metadata/properties" xmlns:ns2="2261055b-8e84-4b7a-856b-9880387a833c" targetNamespace="http://schemas.microsoft.com/office/2006/metadata/properties" ma:root="true" ma:fieldsID="9e4d6999fd4d290088813903a7da7a2d" ns2:_="">
    <xsd:import namespace="2261055b-8e84-4b7a-856b-9880387a83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61055b-8e84-4b7a-856b-9880387a83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D9B982A-BDB9-4BA3-B283-F1FD27B01627}"/>
</file>

<file path=customXml/itemProps2.xml><?xml version="1.0" encoding="utf-8"?>
<ds:datastoreItem xmlns:ds="http://schemas.openxmlformats.org/officeDocument/2006/customXml" ds:itemID="{6B591C6C-968F-4179-B84F-A2FB94EDC4B8}"/>
</file>

<file path=customXml/itemProps3.xml><?xml version="1.0" encoding="utf-8"?>
<ds:datastoreItem xmlns:ds="http://schemas.openxmlformats.org/officeDocument/2006/customXml" ds:itemID="{1D0FCD20-D8A2-45A0-9906-D2509F61159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735</Words>
  <Application>Microsoft Office PowerPoint</Application>
  <PresentationFormat>Widescreen</PresentationFormat>
  <Paragraphs>167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TCD</vt:lpstr>
      <vt:lpstr> Cine este CPT și cu ce se ocupă?  </vt:lpstr>
      <vt:lpstr>De ce suntem aici?</vt:lpstr>
      <vt:lpstr>Drepturi</vt:lpstr>
      <vt:lpstr>Drepturi </vt:lpstr>
      <vt:lpstr>De ce este necesară monitorizarea închisorilor? </vt:lpstr>
      <vt:lpstr> Despre CPT</vt:lpstr>
      <vt:lpstr>Tratamente inumane sau degradante  </vt:lpstr>
      <vt:lpstr>Ce știm </vt:lpstr>
      <vt:lpstr>De ce ar trebui sa știți despre CPT?</vt:lpstr>
      <vt:lpstr>Cu ce se ocupa CPT?</vt:lpstr>
      <vt:lpstr>Ce se întâmplă după o vizită CPT?</vt:lpstr>
      <vt:lpstr>Ce se va schimba?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keith@detail.ie</dc:creator>
  <cp:lastModifiedBy>niamh wade</cp:lastModifiedBy>
  <cp:revision>1</cp:revision>
  <dcterms:created xsi:type="dcterms:W3CDTF">2021-05-20T08:55:03Z</dcterms:created>
  <dcterms:modified xsi:type="dcterms:W3CDTF">2025-06-18T07:36:51Z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0x0101004C62A7AADF3678449589386B801AE955</vt:lpwstr>
  </property>
</Properties>
</file>